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7" r:id="rId4"/>
    <p:sldId id="260" r:id="rId5"/>
    <p:sldId id="261" r:id="rId6"/>
    <p:sldId id="258" r:id="rId7"/>
    <p:sldId id="259" r:id="rId8"/>
    <p:sldId id="262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6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-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8ACDB3CC-F982-40F9-8DD6-BCC9AFBF44BD}" type="datetime1">
              <a:rPr lang="en-US" smtClean="0"/>
              <a:pPr/>
              <a:t>12/13/15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1C1A-CAFA-43FD-A579-55B116A1448A}" type="datetime1">
              <a:rPr lang="en-US" smtClean="0"/>
              <a:pPr/>
              <a:t>12/13/15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1BC03-21BF-4F6B-A3BE-29C937D452B1}" type="datetime1">
              <a:rPr lang="en-US" smtClean="0"/>
              <a:pPr/>
              <a:t>12/13/15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867-0964-49C4-9DE5-8FBB189497BC}" type="datetime1">
              <a:rPr lang="en-US" smtClean="0"/>
              <a:pPr/>
              <a:t>12/13/15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12/13/15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D5B8-D9C5-419F-913D-2186935717ED}" type="datetime1">
              <a:rPr lang="en-US" smtClean="0"/>
              <a:pPr/>
              <a:t>12/13/15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952F-F888-4FB8-9CB7-51D5F02FA3C8}" type="datetime1">
              <a:rPr lang="en-US" smtClean="0"/>
              <a:pPr/>
              <a:t>12/13/15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DB32-6162-43C0-9325-230E0A9B0177}" type="datetime1">
              <a:rPr lang="en-US" smtClean="0"/>
              <a:pPr/>
              <a:t>12/13/15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9B57-0E9E-4DE4-A7F5-9A169EF1CEE0}" type="datetime1">
              <a:rPr lang="en-US" smtClean="0"/>
              <a:pPr/>
              <a:t>12/13/15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F86C-0F1B-4333-B99B-B3B2B1F87225}" type="datetime1">
              <a:rPr lang="en-US" smtClean="0"/>
              <a:pPr/>
              <a:t>12/13/15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FCD9-7699-43D6-8D62-436E2DD234FF}" type="datetime1">
              <a:rPr lang="en-US" smtClean="0"/>
              <a:pPr/>
              <a:t>12/13/15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610FC3EB-42FB-4C38-8CAE-7A1293B83421}" type="datetime1">
              <a:rPr lang="en-US" smtClean="0"/>
              <a:pPr/>
              <a:t>12/13/15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Type, Kerning, &amp; Leading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Fixing your text to be visually pleasing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34172" y="5242997"/>
            <a:ext cx="100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63212"/>
              </a:buClr>
              <a:buSzPct val="95000"/>
            </a:pPr>
            <a:r>
              <a:rPr lang="en-US" dirty="0">
                <a:solidFill>
                  <a:srgbClr val="000100"/>
                </a:solidFill>
              </a:rPr>
              <a:t>pleasing</a:t>
            </a:r>
            <a:endParaRPr lang="en-US" dirty="0">
              <a:solidFill>
                <a:srgbClr val="000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68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Poor </a:t>
            </a:r>
            <a:r>
              <a:rPr lang="en-US" dirty="0" smtClean="0"/>
              <a:t>Typeface </a:t>
            </a:r>
            <a:br>
              <a:rPr lang="en-US" dirty="0" smtClean="0"/>
            </a:br>
            <a:r>
              <a:rPr lang="en-US" dirty="0" smtClean="0"/>
              <a:t>&amp; Kerning </a:t>
            </a:r>
            <a:r>
              <a:rPr lang="en-US" dirty="0"/>
              <a:t>Choices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645152" y="4114800"/>
            <a:ext cx="3657600" cy="1940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3" name="Content Placeholder 11" descr="bad-letter-spacing-17__60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5" t="14857" r="26068" b="54432"/>
          <a:stretch/>
        </p:blipFill>
        <p:spPr>
          <a:xfrm>
            <a:off x="4645025" y="4114800"/>
            <a:ext cx="3657600" cy="1941513"/>
          </a:xfrm>
          <a:prstGeom prst="rect">
            <a:avLst/>
          </a:prstGeom>
        </p:spPr>
      </p:pic>
      <p:pic>
        <p:nvPicPr>
          <p:cNvPr id="16" name="Content Placeholder 15" descr="bad-letter-spacing-14__605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t="25042" r="52103" b="48831"/>
          <a:stretch/>
        </p:blipFill>
        <p:spPr>
          <a:xfrm>
            <a:off x="4645025" y="2038350"/>
            <a:ext cx="3657600" cy="1973263"/>
          </a:xfrm>
        </p:spPr>
      </p:pic>
      <p:pic>
        <p:nvPicPr>
          <p:cNvPr id="19" name="Content Placeholder 17" descr="bad-letter-spacing-1__60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3" t="305" r="13743" b="50000"/>
          <a:stretch/>
        </p:blipFill>
        <p:spPr>
          <a:xfrm>
            <a:off x="841375" y="4081758"/>
            <a:ext cx="3657600" cy="1973263"/>
          </a:xfrm>
          <a:prstGeom prst="rect">
            <a:avLst/>
          </a:prstGeom>
        </p:spPr>
      </p:pic>
      <p:pic>
        <p:nvPicPr>
          <p:cNvPr id="21" name="Content Placeholder 20" descr="Space-bar-you-had-one-job-__605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9" t="28271" r="5545" b="40042"/>
          <a:stretch/>
        </p:blipFill>
        <p:spPr>
          <a:xfrm>
            <a:off x="841375" y="2027767"/>
            <a:ext cx="3657600" cy="1973263"/>
          </a:xfrm>
        </p:spPr>
      </p:pic>
    </p:spTree>
    <p:extLst>
      <p:ext uri="{BB962C8B-B14F-4D97-AF65-F5344CB8AC3E}">
        <p14:creationId xmlns:p14="http://schemas.microsoft.com/office/powerpoint/2010/main" val="930022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Poor Handwritten Kerning Choices</a:t>
            </a:r>
            <a:endParaRPr lang="en-US" dirty="0"/>
          </a:p>
        </p:txBody>
      </p:sp>
      <p:pic>
        <p:nvPicPr>
          <p:cNvPr id="9" name="Content Placeholder 8" descr="bad-letter-spacing-5__605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0" r="11992" b="18220"/>
          <a:stretch/>
        </p:blipFill>
        <p:spPr/>
      </p:pic>
      <p:pic>
        <p:nvPicPr>
          <p:cNvPr id="8" name="Content Placeholder 7" descr="bad-letter-spacing-11__605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4" t="44728" r="18789" b="6059"/>
          <a:stretch/>
        </p:blipFill>
        <p:spPr/>
      </p:pic>
    </p:spTree>
    <p:extLst>
      <p:ext uri="{BB962C8B-B14F-4D97-AF65-F5344CB8AC3E}">
        <p14:creationId xmlns:p14="http://schemas.microsoft.com/office/powerpoint/2010/main" val="2253023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Bad Kerning is EVERYWHERE</a:t>
            </a:r>
            <a:endParaRPr lang="en-US" dirty="0"/>
          </a:p>
        </p:txBody>
      </p:sp>
      <p:pic>
        <p:nvPicPr>
          <p:cNvPr id="5" name="Content Placeholder 4" descr="Letter-Spacing-Fails-19-1024x868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t="-1" r="3911" b="-14383"/>
          <a:stretch/>
        </p:blipFill>
        <p:spPr/>
      </p:pic>
      <p:pic>
        <p:nvPicPr>
          <p:cNvPr id="6" name="Content Placeholder 5" descr="tumblr_llen6ieskc1qkpgn3o1_5001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 t="-9294" r="13863" b="-11262"/>
          <a:stretch/>
        </p:blipFill>
        <p:spPr/>
      </p:pic>
    </p:spTree>
    <p:extLst>
      <p:ext uri="{BB962C8B-B14F-4D97-AF65-F5344CB8AC3E}">
        <p14:creationId xmlns:p14="http://schemas.microsoft.com/office/powerpoint/2010/main" val="4127235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sassyfras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6" t="10812" r="6412" b="13355"/>
          <a:stretch/>
        </p:blipFill>
        <p:spPr>
          <a:xfrm>
            <a:off x="841375" y="731003"/>
            <a:ext cx="3657600" cy="2447925"/>
          </a:xfrm>
          <a:prstGeom prst="rect">
            <a:avLst/>
          </a:prstGeom>
        </p:spPr>
      </p:pic>
      <p:pic>
        <p:nvPicPr>
          <p:cNvPr id="8" name="Content Placeholder 5" descr="bad_kerning_TARGET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" t="4423" r="9713" b="22231"/>
          <a:stretch/>
        </p:blipFill>
        <p:spPr>
          <a:xfrm>
            <a:off x="4645025" y="751651"/>
            <a:ext cx="3657600" cy="2447925"/>
          </a:xfrm>
          <a:prstGeom prst="rect">
            <a:avLst/>
          </a:prstGeom>
        </p:spPr>
      </p:pic>
      <p:pic>
        <p:nvPicPr>
          <p:cNvPr id="11" name="Content Placeholder 10" descr="gR0mwJb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 t="14406" r="13662" b="15129"/>
          <a:stretch/>
        </p:blipFill>
        <p:spPr>
          <a:xfrm>
            <a:off x="841375" y="3303588"/>
            <a:ext cx="3657600" cy="2686050"/>
          </a:xfrm>
        </p:spPr>
      </p:pic>
      <p:pic>
        <p:nvPicPr>
          <p:cNvPr id="12" name="Content Placeholder 11" descr="4094168652_eb3e942281_b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4120" r="3175" b="7117"/>
          <a:stretch/>
        </p:blipFill>
        <p:spPr>
          <a:xfrm>
            <a:off x="4645025" y="3303588"/>
            <a:ext cx="3657600" cy="2686050"/>
          </a:xfrm>
        </p:spPr>
      </p:pic>
    </p:spTree>
    <p:extLst>
      <p:ext uri="{BB962C8B-B14F-4D97-AF65-F5344CB8AC3E}">
        <p14:creationId xmlns:p14="http://schemas.microsoft.com/office/powerpoint/2010/main" val="3157351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make sure this does NOT happen to you – start with the </a:t>
            </a:r>
            <a:r>
              <a:rPr lang="en-US" b="1" dirty="0" smtClean="0"/>
              <a:t>Character Panel</a:t>
            </a:r>
            <a:endParaRPr lang="en-US" b="1" dirty="0"/>
          </a:p>
        </p:txBody>
      </p:sp>
      <p:pic>
        <p:nvPicPr>
          <p:cNvPr id="8" name="Content Placeholder 7" descr="CharacterPanel-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14" r="-7014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45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Character Panel… 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s where you will control your typography. You can make all your type choices here. Start with your Typeface, weight and size.</a:t>
            </a:r>
            <a:endParaRPr lang="en-US" dirty="0"/>
          </a:p>
        </p:txBody>
      </p:sp>
      <p:pic>
        <p:nvPicPr>
          <p:cNvPr id="3" name="Content Placeholder 2" descr="CharacterPanel-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14" r="-70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5852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Character Panel… 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s where you will control your kerning.</a:t>
            </a:r>
            <a:endParaRPr lang="en-US" dirty="0"/>
          </a:p>
        </p:txBody>
      </p:sp>
      <p:pic>
        <p:nvPicPr>
          <p:cNvPr id="4" name="Content Placeholder 3" descr="CharacterPanel-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14" r="-70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4126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Character Panel… 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s where you will control your leading.</a:t>
            </a:r>
            <a:endParaRPr lang="en-US" dirty="0"/>
          </a:p>
        </p:txBody>
      </p:sp>
      <p:pic>
        <p:nvPicPr>
          <p:cNvPr id="4" name="Content Placeholder 3" descr="CharacterPanel-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14" r="-70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5695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Character Panel… 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s where you will control your tracking.</a:t>
            </a:r>
            <a:endParaRPr lang="en-US" dirty="0"/>
          </a:p>
        </p:txBody>
      </p:sp>
      <p:pic>
        <p:nvPicPr>
          <p:cNvPr id="3" name="Content Placeholder 2" descr="CharacterPanel-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14" r="-70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1701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1280" y="1487082"/>
            <a:ext cx="3008313" cy="998910"/>
          </a:xfrm>
        </p:spPr>
        <p:txBody>
          <a:bodyPr/>
          <a:lstStyle/>
          <a:p>
            <a:r>
              <a:rPr lang="en-US" sz="3600" dirty="0" smtClean="0"/>
              <a:t>Assignment</a:t>
            </a:r>
            <a:endParaRPr lang="en-US" sz="3600" dirty="0"/>
          </a:p>
        </p:txBody>
      </p:sp>
      <p:pic>
        <p:nvPicPr>
          <p:cNvPr id="8" name="Content Placeholder 7" descr="20120912-11090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9" t="9589" r="-2689" b="7802"/>
          <a:stretch/>
        </p:blipFill>
        <p:spPr>
          <a:xfrm>
            <a:off x="3903675" y="835428"/>
            <a:ext cx="4699370" cy="5151526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51280" y="2572086"/>
            <a:ext cx="3008313" cy="2755425"/>
          </a:xfrm>
        </p:spPr>
        <p:txBody>
          <a:bodyPr/>
          <a:lstStyle/>
          <a:p>
            <a:r>
              <a:rPr lang="en-US" sz="1800" dirty="0" smtClean="0"/>
              <a:t>To continually use great font choices, kerning, tracking, and leading.</a:t>
            </a:r>
          </a:p>
          <a:p>
            <a:endParaRPr lang="en-US" dirty="0"/>
          </a:p>
          <a:p>
            <a:r>
              <a:rPr lang="en-US" sz="1800" b="1" dirty="0" smtClean="0">
                <a:solidFill>
                  <a:schemeClr val="accent1"/>
                </a:solidFill>
              </a:rPr>
              <a:t>Extra Credit: </a:t>
            </a:r>
            <a:r>
              <a:rPr lang="en-US" sz="1800" dirty="0" smtClean="0">
                <a:solidFill>
                  <a:schemeClr val="accent1"/>
                </a:solidFill>
              </a:rPr>
              <a:t>Take up to </a:t>
            </a:r>
            <a:br>
              <a:rPr lang="en-US" sz="1800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3 photos of poor kerning </a:t>
            </a:r>
            <a:br>
              <a:rPr lang="en-US" sz="1800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and email me your images.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13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rntips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43" y="432470"/>
            <a:ext cx="8359655" cy="57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12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446041"/>
          </a:xfrm>
        </p:spPr>
        <p:txBody>
          <a:bodyPr/>
          <a:lstStyle/>
          <a:p>
            <a:r>
              <a:rPr lang="en-US" sz="3600" dirty="0" smtClean="0"/>
              <a:t>Typography</a:t>
            </a:r>
            <a:endParaRPr lang="en-US" sz="3600" dirty="0"/>
          </a:p>
        </p:txBody>
      </p:sp>
      <p:pic>
        <p:nvPicPr>
          <p:cNvPr id="7" name="Content Placeholder 6" descr="Beautiful-Future-Typography-Design-Poster-Quo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 b="11171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51280" y="2933122"/>
            <a:ext cx="3008313" cy="239438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 art and technique of arranging type to make written language legible, readable, and appealing when displayed.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3486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446041"/>
          </a:xfrm>
        </p:spPr>
        <p:txBody>
          <a:bodyPr/>
          <a:lstStyle/>
          <a:p>
            <a:r>
              <a:rPr lang="en-US" sz="3600" dirty="0" smtClean="0"/>
              <a:t>Typeface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51280" y="2933122"/>
            <a:ext cx="3008313" cy="239438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(also known as a </a:t>
            </a:r>
            <a:r>
              <a:rPr lang="en-US" sz="1800" b="1" dirty="0" smtClean="0"/>
              <a:t>font family</a:t>
            </a:r>
            <a:r>
              <a:rPr lang="en-US" sz="1800" dirty="0" smtClean="0"/>
              <a:t>) is a set of one or more fonts each composed of </a:t>
            </a:r>
            <a:r>
              <a:rPr lang="en-US" sz="1800" b="1" dirty="0" smtClean="0"/>
              <a:t>glyphs that share common design features </a:t>
            </a:r>
            <a:r>
              <a:rPr lang="en-US" sz="1800" dirty="0" smtClean="0"/>
              <a:t>such as Garamond, Helvetica or Times New Roman.</a:t>
            </a:r>
            <a:endParaRPr lang="en-US" sz="1800" dirty="0"/>
          </a:p>
        </p:txBody>
      </p:sp>
      <p:pic>
        <p:nvPicPr>
          <p:cNvPr id="9" name="Content Placeholder 8" descr="2000px-Helvetica_Neue_typeface_weights.svg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5069" r="-955" b="-27479"/>
          <a:stretch/>
        </p:blipFill>
        <p:spPr/>
      </p:pic>
    </p:spTree>
    <p:extLst>
      <p:ext uri="{BB962C8B-B14F-4D97-AF65-F5344CB8AC3E}">
        <p14:creationId xmlns:p14="http://schemas.microsoft.com/office/powerpoint/2010/main" val="3102353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446041"/>
          </a:xfrm>
        </p:spPr>
        <p:txBody>
          <a:bodyPr/>
          <a:lstStyle/>
          <a:p>
            <a:r>
              <a:rPr lang="en-US" sz="3600" dirty="0" smtClean="0"/>
              <a:t>Font</a:t>
            </a:r>
            <a:endParaRPr lang="en-US" sz="3600" dirty="0"/>
          </a:p>
        </p:txBody>
      </p:sp>
      <p:pic>
        <p:nvPicPr>
          <p:cNvPr id="2" name="Content Placeholder 1" descr="variation-specific-font-family-names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" t="-11990" r="-244" b="-12441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51280" y="2933122"/>
            <a:ext cx="3008313" cy="2394389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/>
              <a:t>Traditionally, a font describes a </a:t>
            </a:r>
            <a:r>
              <a:rPr lang="en-US" sz="1800" b="1" dirty="0" smtClean="0"/>
              <a:t>subset of a Typeface</a:t>
            </a:r>
            <a:r>
              <a:rPr lang="en-US" sz="1800" dirty="0" smtClean="0"/>
              <a:t> – each font embodies a particular </a:t>
            </a:r>
            <a:r>
              <a:rPr lang="en-US" sz="1800" b="1" dirty="0" smtClean="0"/>
              <a:t>size</a:t>
            </a:r>
            <a:r>
              <a:rPr lang="en-US" sz="1800" dirty="0" smtClean="0"/>
              <a:t> and </a:t>
            </a:r>
            <a:r>
              <a:rPr lang="en-US" sz="1800" b="1" dirty="0" smtClean="0"/>
              <a:t>weight</a:t>
            </a:r>
            <a:r>
              <a:rPr lang="en-US" sz="1800" dirty="0" smtClean="0"/>
              <a:t> such as </a:t>
            </a:r>
            <a:r>
              <a:rPr lang="en-US" sz="1800" i="1" dirty="0" smtClean="0"/>
              <a:t>Garamond 12 point </a:t>
            </a:r>
            <a:r>
              <a:rPr lang="en-US" sz="1800" dirty="0" smtClean="0"/>
              <a:t>versus </a:t>
            </a:r>
            <a:r>
              <a:rPr lang="en-US" sz="1800" i="1" dirty="0" smtClean="0"/>
              <a:t>Garamond Italic 8 point</a:t>
            </a:r>
            <a:r>
              <a:rPr lang="en-US" sz="1800" dirty="0" smtClean="0"/>
              <a:t>. Today it is used interchangeably with Typeface for Print, but exists in CSS for web.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52697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446041"/>
          </a:xfrm>
        </p:spPr>
        <p:txBody>
          <a:bodyPr/>
          <a:lstStyle/>
          <a:p>
            <a:r>
              <a:rPr lang="en-US" sz="3600" dirty="0" smtClean="0"/>
              <a:t>Kerning</a:t>
            </a:r>
            <a:endParaRPr lang="en-US" sz="3600" dirty="0"/>
          </a:p>
        </p:txBody>
      </p:sp>
      <p:pic>
        <p:nvPicPr>
          <p:cNvPr id="2" name="Content Placeholder 1" descr="type_kerning.thumb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70" t="3062" r="-13329" b="1800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51280" y="2933122"/>
            <a:ext cx="3008313" cy="239438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 process of adjusting the spacing between characters in a font to create visually even spacing.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60249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446041"/>
          </a:xfrm>
        </p:spPr>
        <p:txBody>
          <a:bodyPr/>
          <a:lstStyle/>
          <a:p>
            <a:r>
              <a:rPr lang="en-US" sz="3600" dirty="0" smtClean="0"/>
              <a:t>Tracking</a:t>
            </a:r>
            <a:endParaRPr lang="en-US" sz="3600" dirty="0"/>
          </a:p>
        </p:txBody>
      </p:sp>
      <p:pic>
        <p:nvPicPr>
          <p:cNvPr id="2" name="Content Placeholder 1" descr="tracking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-2304" r="10252" b="6501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51280" y="2933122"/>
            <a:ext cx="3008313" cy="239438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Refers to uniformly increasing or decreasing the horizontal spacing between a range of characters.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31816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446041"/>
          </a:xfrm>
        </p:spPr>
        <p:txBody>
          <a:bodyPr/>
          <a:lstStyle/>
          <a:p>
            <a:r>
              <a:rPr lang="en-US" sz="3600" dirty="0"/>
              <a:t>Leading</a:t>
            </a:r>
          </a:p>
        </p:txBody>
      </p:sp>
      <p:pic>
        <p:nvPicPr>
          <p:cNvPr id="2" name="Content Placeholder 1" descr="image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5" b="-1956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51280" y="2933122"/>
            <a:ext cx="3008313" cy="2394389"/>
          </a:xfrm>
        </p:spPr>
        <p:txBody>
          <a:bodyPr>
            <a:normAutofit/>
          </a:bodyPr>
          <a:lstStyle/>
          <a:p>
            <a:r>
              <a:rPr lang="en-US" sz="1800" dirty="0"/>
              <a:t>Refers to the spacing between the baselines of successive lines of type.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16613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Poor Kerning Choices</a:t>
            </a:r>
            <a:endParaRPr lang="en-US" dirty="0"/>
          </a:p>
        </p:txBody>
      </p:sp>
      <p:pic>
        <p:nvPicPr>
          <p:cNvPr id="8" name="Content Placeholder 7" descr="bad-letter-spacing-12__605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15380" r="13720" b="11967"/>
          <a:stretch/>
        </p:blipFill>
        <p:spPr/>
      </p:pic>
      <p:pic>
        <p:nvPicPr>
          <p:cNvPr id="9" name="Content Placeholder 8" descr="bad-letter-spacing-15__605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1" t="1754" r="6885" b="14370"/>
          <a:stretch/>
        </p:blipFill>
        <p:spPr/>
      </p:pic>
    </p:spTree>
    <p:extLst>
      <p:ext uri="{BB962C8B-B14F-4D97-AF65-F5344CB8AC3E}">
        <p14:creationId xmlns:p14="http://schemas.microsoft.com/office/powerpoint/2010/main" val="11072406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Sketchbook.thmx</Template>
  <TotalTime>70</TotalTime>
  <Words>286</Words>
  <Application>Microsoft Macintosh PowerPoint</Application>
  <PresentationFormat>On-screen Show (4:3)</PresentationFormat>
  <Paragraphs>32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Sketchbook</vt:lpstr>
      <vt:lpstr>Type, Kerning, &amp; Leading</vt:lpstr>
      <vt:lpstr>PowerPoint Presentation</vt:lpstr>
      <vt:lpstr>Typography</vt:lpstr>
      <vt:lpstr>Typeface</vt:lpstr>
      <vt:lpstr>Font</vt:lpstr>
      <vt:lpstr>Kerning</vt:lpstr>
      <vt:lpstr>Tracking</vt:lpstr>
      <vt:lpstr>Leading</vt:lpstr>
      <vt:lpstr>Examples of Poor Kerning Choices</vt:lpstr>
      <vt:lpstr>Examples of Poor Typeface  &amp; Kerning Choices</vt:lpstr>
      <vt:lpstr>Poor Handwritten Kerning Choices</vt:lpstr>
      <vt:lpstr>Bad Kerning is EVERYWHERE</vt:lpstr>
      <vt:lpstr>PowerPoint Presentation</vt:lpstr>
      <vt:lpstr>To make sure this does NOT happen to you – start with the Character Panel</vt:lpstr>
      <vt:lpstr>The Character Panel… </vt:lpstr>
      <vt:lpstr>The Character Panel… </vt:lpstr>
      <vt:lpstr>The Character Panel… </vt:lpstr>
      <vt:lpstr>The Character Panel… </vt:lpstr>
      <vt:lpstr>Assignment</vt:lpstr>
    </vt:vector>
  </TitlesOfParts>
  <Company>Jenn Bible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Type, Kerning, &amp; Leading</dc:title>
  <dc:creator>Jennifer Bible</dc:creator>
  <cp:lastModifiedBy>Jennifer Bible</cp:lastModifiedBy>
  <cp:revision>6</cp:revision>
  <dcterms:created xsi:type="dcterms:W3CDTF">2015-12-13T22:08:30Z</dcterms:created>
  <dcterms:modified xsi:type="dcterms:W3CDTF">2015-12-13T23:19:04Z</dcterms:modified>
</cp:coreProperties>
</file>