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3" r:id="rId5"/>
    <p:sldId id="259" r:id="rId6"/>
    <p:sldId id="260" r:id="rId7"/>
    <p:sldId id="261" r:id="rId8"/>
    <p:sldId id="264"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138B"/>
    <a:srgbClr val="30FF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3" d="100"/>
          <a:sy n="123" d="100"/>
        </p:scale>
        <p:origin x="-10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9913A1-E953-A548-946D-A3773E69E51E}"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7A181-6703-E947-A1D4-0E64F88FA9BD}" type="slidenum">
              <a:rPr lang="en-US" smtClean="0"/>
              <a:t>‹#›</a:t>
            </a:fld>
            <a:endParaRPr lang="en-US"/>
          </a:p>
        </p:txBody>
      </p:sp>
    </p:spTree>
    <p:extLst>
      <p:ext uri="{BB962C8B-B14F-4D97-AF65-F5344CB8AC3E}">
        <p14:creationId xmlns:p14="http://schemas.microsoft.com/office/powerpoint/2010/main" val="2475306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913A1-E953-A548-946D-A3773E69E51E}"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7A181-6703-E947-A1D4-0E64F88FA9BD}" type="slidenum">
              <a:rPr lang="en-US" smtClean="0"/>
              <a:t>‹#›</a:t>
            </a:fld>
            <a:endParaRPr lang="en-US"/>
          </a:p>
        </p:txBody>
      </p:sp>
    </p:spTree>
    <p:extLst>
      <p:ext uri="{BB962C8B-B14F-4D97-AF65-F5344CB8AC3E}">
        <p14:creationId xmlns:p14="http://schemas.microsoft.com/office/powerpoint/2010/main" val="4159556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913A1-E953-A548-946D-A3773E69E51E}"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7A181-6703-E947-A1D4-0E64F88FA9BD}" type="slidenum">
              <a:rPr lang="en-US" smtClean="0"/>
              <a:t>‹#›</a:t>
            </a:fld>
            <a:endParaRPr lang="en-US"/>
          </a:p>
        </p:txBody>
      </p:sp>
    </p:spTree>
    <p:extLst>
      <p:ext uri="{BB962C8B-B14F-4D97-AF65-F5344CB8AC3E}">
        <p14:creationId xmlns:p14="http://schemas.microsoft.com/office/powerpoint/2010/main" val="2105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913A1-E953-A548-946D-A3773E69E51E}"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7A181-6703-E947-A1D4-0E64F88FA9BD}" type="slidenum">
              <a:rPr lang="en-US" smtClean="0"/>
              <a:t>‹#›</a:t>
            </a:fld>
            <a:endParaRPr lang="en-US"/>
          </a:p>
        </p:txBody>
      </p:sp>
    </p:spTree>
    <p:extLst>
      <p:ext uri="{BB962C8B-B14F-4D97-AF65-F5344CB8AC3E}">
        <p14:creationId xmlns:p14="http://schemas.microsoft.com/office/powerpoint/2010/main" val="9398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9913A1-E953-A548-946D-A3773E69E51E}"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7A181-6703-E947-A1D4-0E64F88FA9BD}" type="slidenum">
              <a:rPr lang="en-US" smtClean="0"/>
              <a:t>‹#›</a:t>
            </a:fld>
            <a:endParaRPr lang="en-US"/>
          </a:p>
        </p:txBody>
      </p:sp>
    </p:spTree>
    <p:extLst>
      <p:ext uri="{BB962C8B-B14F-4D97-AF65-F5344CB8AC3E}">
        <p14:creationId xmlns:p14="http://schemas.microsoft.com/office/powerpoint/2010/main" val="32031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9913A1-E953-A548-946D-A3773E69E51E}"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7A181-6703-E947-A1D4-0E64F88FA9BD}" type="slidenum">
              <a:rPr lang="en-US" smtClean="0"/>
              <a:t>‹#›</a:t>
            </a:fld>
            <a:endParaRPr lang="en-US"/>
          </a:p>
        </p:txBody>
      </p:sp>
    </p:spTree>
    <p:extLst>
      <p:ext uri="{BB962C8B-B14F-4D97-AF65-F5344CB8AC3E}">
        <p14:creationId xmlns:p14="http://schemas.microsoft.com/office/powerpoint/2010/main" val="145990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9913A1-E953-A548-946D-A3773E69E51E}" type="datetimeFigureOut">
              <a:rPr lang="en-US" smtClean="0"/>
              <a:t>11/16/17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37A181-6703-E947-A1D4-0E64F88FA9BD}" type="slidenum">
              <a:rPr lang="en-US" smtClean="0"/>
              <a:t>‹#›</a:t>
            </a:fld>
            <a:endParaRPr lang="en-US"/>
          </a:p>
        </p:txBody>
      </p:sp>
    </p:spTree>
    <p:extLst>
      <p:ext uri="{BB962C8B-B14F-4D97-AF65-F5344CB8AC3E}">
        <p14:creationId xmlns:p14="http://schemas.microsoft.com/office/powerpoint/2010/main" val="214260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9913A1-E953-A548-946D-A3773E69E51E}" type="datetimeFigureOut">
              <a:rPr lang="en-US" smtClean="0"/>
              <a:t>11/16/17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7A181-6703-E947-A1D4-0E64F88FA9BD}" type="slidenum">
              <a:rPr lang="en-US" smtClean="0"/>
              <a:t>‹#›</a:t>
            </a:fld>
            <a:endParaRPr lang="en-US"/>
          </a:p>
        </p:txBody>
      </p:sp>
    </p:spTree>
    <p:extLst>
      <p:ext uri="{BB962C8B-B14F-4D97-AF65-F5344CB8AC3E}">
        <p14:creationId xmlns:p14="http://schemas.microsoft.com/office/powerpoint/2010/main" val="206296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913A1-E953-A548-946D-A3773E69E51E}" type="datetimeFigureOut">
              <a:rPr lang="en-US" smtClean="0"/>
              <a:t>11/16/17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37A181-6703-E947-A1D4-0E64F88FA9BD}" type="slidenum">
              <a:rPr lang="en-US" smtClean="0"/>
              <a:t>‹#›</a:t>
            </a:fld>
            <a:endParaRPr lang="en-US"/>
          </a:p>
        </p:txBody>
      </p:sp>
    </p:spTree>
    <p:extLst>
      <p:ext uri="{BB962C8B-B14F-4D97-AF65-F5344CB8AC3E}">
        <p14:creationId xmlns:p14="http://schemas.microsoft.com/office/powerpoint/2010/main" val="51741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913A1-E953-A548-946D-A3773E69E51E}"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7A181-6703-E947-A1D4-0E64F88FA9BD}" type="slidenum">
              <a:rPr lang="en-US" smtClean="0"/>
              <a:t>‹#›</a:t>
            </a:fld>
            <a:endParaRPr lang="en-US"/>
          </a:p>
        </p:txBody>
      </p:sp>
    </p:spTree>
    <p:extLst>
      <p:ext uri="{BB962C8B-B14F-4D97-AF65-F5344CB8AC3E}">
        <p14:creationId xmlns:p14="http://schemas.microsoft.com/office/powerpoint/2010/main" val="26543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913A1-E953-A548-946D-A3773E69E51E}"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7A181-6703-E947-A1D4-0E64F88FA9BD}" type="slidenum">
              <a:rPr lang="en-US" smtClean="0"/>
              <a:t>‹#›</a:t>
            </a:fld>
            <a:endParaRPr lang="en-US"/>
          </a:p>
        </p:txBody>
      </p:sp>
    </p:spTree>
    <p:extLst>
      <p:ext uri="{BB962C8B-B14F-4D97-AF65-F5344CB8AC3E}">
        <p14:creationId xmlns:p14="http://schemas.microsoft.com/office/powerpoint/2010/main" val="27434235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913A1-E953-A548-946D-A3773E69E51E}" type="datetimeFigureOut">
              <a:rPr lang="en-US" smtClean="0"/>
              <a:t>11/16/17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7A181-6703-E947-A1D4-0E64F88FA9BD}" type="slidenum">
              <a:rPr lang="en-US" smtClean="0"/>
              <a:t>‹#›</a:t>
            </a:fld>
            <a:endParaRPr lang="en-US"/>
          </a:p>
        </p:txBody>
      </p:sp>
    </p:spTree>
    <p:extLst>
      <p:ext uri="{BB962C8B-B14F-4D97-AF65-F5344CB8AC3E}">
        <p14:creationId xmlns:p14="http://schemas.microsoft.com/office/powerpoint/2010/main" val="412246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61xXKhCI0kL._SL1006_.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895" t="12699" r="15344" b="16822"/>
          <a:stretch/>
        </p:blipFill>
        <p:spPr>
          <a:xfrm>
            <a:off x="0" y="2200831"/>
            <a:ext cx="5727245" cy="4925604"/>
          </a:xfrm>
        </p:spPr>
      </p:pic>
      <p:pic>
        <p:nvPicPr>
          <p:cNvPr id="9" name="Picture 8" descr="A26026.jpg"/>
          <p:cNvPicPr>
            <a:picLocks noChangeAspect="1"/>
          </p:cNvPicPr>
          <p:nvPr/>
        </p:nvPicPr>
        <p:blipFill rotWithShape="1">
          <a:blip r:embed="rId3">
            <a:extLst>
              <a:ext uri="{28A0092B-C50C-407E-A947-70E740481C1C}">
                <a14:useLocalDpi xmlns:a14="http://schemas.microsoft.com/office/drawing/2010/main" val="0"/>
              </a:ext>
            </a:extLst>
          </a:blip>
          <a:srcRect l="7182" b="8980"/>
          <a:stretch/>
        </p:blipFill>
        <p:spPr>
          <a:xfrm>
            <a:off x="4642338" y="818292"/>
            <a:ext cx="4501662" cy="3672834"/>
          </a:xfrm>
          <a:prstGeom prst="rect">
            <a:avLst/>
          </a:prstGeom>
        </p:spPr>
      </p:pic>
      <p:sp>
        <p:nvSpPr>
          <p:cNvPr id="2" name="Title 1"/>
          <p:cNvSpPr>
            <a:spLocks noGrp="1"/>
          </p:cNvSpPr>
          <p:nvPr>
            <p:ph type="title"/>
          </p:nvPr>
        </p:nvSpPr>
        <p:spPr>
          <a:xfrm>
            <a:off x="457200" y="154866"/>
            <a:ext cx="8229600" cy="1022119"/>
          </a:xfrm>
        </p:spPr>
        <p:txBody>
          <a:bodyPr>
            <a:normAutofit/>
          </a:bodyPr>
          <a:lstStyle/>
          <a:p>
            <a:r>
              <a:rPr lang="en-US" sz="5400" b="1" dirty="0" smtClean="0"/>
              <a:t>Pantone Matching System</a:t>
            </a:r>
            <a:endParaRPr lang="en-US" sz="5400" b="1" dirty="0"/>
          </a:p>
        </p:txBody>
      </p:sp>
      <p:sp>
        <p:nvSpPr>
          <p:cNvPr id="10" name="TextBox 9"/>
          <p:cNvSpPr txBox="1"/>
          <p:nvPr/>
        </p:nvSpPr>
        <p:spPr>
          <a:xfrm>
            <a:off x="764044" y="1424771"/>
            <a:ext cx="3593070" cy="646331"/>
          </a:xfrm>
          <a:prstGeom prst="rect">
            <a:avLst/>
          </a:prstGeom>
          <a:noFill/>
        </p:spPr>
        <p:txBody>
          <a:bodyPr wrap="square" rtlCol="0">
            <a:spAutoFit/>
          </a:bodyPr>
          <a:lstStyle/>
          <a:p>
            <a:r>
              <a:rPr lang="en-US" b="1" dirty="0" smtClean="0"/>
              <a:t>Pantone, CMYK &amp; RGB </a:t>
            </a:r>
          </a:p>
          <a:p>
            <a:r>
              <a:rPr lang="en-US" dirty="0" smtClean="0"/>
              <a:t>Explained</a:t>
            </a:r>
            <a:endParaRPr lang="en-US" dirty="0"/>
          </a:p>
        </p:txBody>
      </p:sp>
      <p:sp>
        <p:nvSpPr>
          <p:cNvPr id="11" name="TextBox 10"/>
          <p:cNvSpPr txBox="1"/>
          <p:nvPr/>
        </p:nvSpPr>
        <p:spPr>
          <a:xfrm>
            <a:off x="5503178" y="5337728"/>
            <a:ext cx="3183621" cy="923330"/>
          </a:xfrm>
          <a:prstGeom prst="rect">
            <a:avLst/>
          </a:prstGeom>
          <a:noFill/>
        </p:spPr>
        <p:txBody>
          <a:bodyPr wrap="square" rtlCol="0">
            <a:spAutoFit/>
          </a:bodyPr>
          <a:lstStyle/>
          <a:p>
            <a:pPr algn="ctr"/>
            <a:r>
              <a:rPr lang="en-US" b="1" dirty="0" smtClean="0"/>
              <a:t>Watch the Video First</a:t>
            </a:r>
          </a:p>
          <a:p>
            <a:pPr algn="ctr"/>
            <a:r>
              <a:rPr lang="en-US" b="1" dirty="0" smtClean="0"/>
              <a:t>https://</a:t>
            </a:r>
            <a:r>
              <a:rPr lang="en-US" b="1" dirty="0" err="1" smtClean="0"/>
              <a:t>www.youtube.com</a:t>
            </a:r>
            <a:r>
              <a:rPr lang="en-US" b="1" dirty="0" smtClean="0"/>
              <a:t>/</a:t>
            </a:r>
            <a:r>
              <a:rPr lang="en-US" b="1" dirty="0" err="1" smtClean="0"/>
              <a:t>watch?v</a:t>
            </a:r>
            <a:r>
              <a:rPr lang="en-US" b="1" dirty="0" smtClean="0"/>
              <a:t>=9hirYMZ7PQc</a:t>
            </a:r>
            <a:endParaRPr lang="en-US" b="1" dirty="0"/>
          </a:p>
        </p:txBody>
      </p:sp>
    </p:spTree>
    <p:extLst>
      <p:ext uri="{BB962C8B-B14F-4D97-AF65-F5344CB8AC3E}">
        <p14:creationId xmlns:p14="http://schemas.microsoft.com/office/powerpoint/2010/main" val="200970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See How Designers Use PMS</a:t>
            </a:r>
            <a:endParaRPr lang="en-US" dirty="0"/>
          </a:p>
        </p:txBody>
      </p:sp>
      <p:pic>
        <p:nvPicPr>
          <p:cNvPr id="4" name="Content Placeholder 3" descr="Screen Shot 2017-11-15 at 2.43.1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5176" b="-57425"/>
          <a:stretch/>
        </p:blipFill>
        <p:spPr>
          <a:xfrm>
            <a:off x="457200" y="1915080"/>
            <a:ext cx="8229600" cy="4525963"/>
          </a:xfrm>
        </p:spPr>
      </p:pic>
      <p:sp>
        <p:nvSpPr>
          <p:cNvPr id="5" name="TextBox 4"/>
          <p:cNvSpPr txBox="1"/>
          <p:nvPr/>
        </p:nvSpPr>
        <p:spPr>
          <a:xfrm>
            <a:off x="457200" y="5069697"/>
            <a:ext cx="8229600" cy="369332"/>
          </a:xfrm>
          <a:prstGeom prst="rect">
            <a:avLst/>
          </a:prstGeom>
          <a:noFill/>
        </p:spPr>
        <p:txBody>
          <a:bodyPr wrap="square" rtlCol="0">
            <a:spAutoFit/>
          </a:bodyPr>
          <a:lstStyle/>
          <a:p>
            <a:pPr algn="ctr"/>
            <a:r>
              <a:rPr lang="en-US" dirty="0" smtClean="0"/>
              <a:t>Check out Videos Here: https://</a:t>
            </a:r>
            <a:r>
              <a:rPr lang="en-US" dirty="0" err="1" smtClean="0"/>
              <a:t>www.pantone.com</a:t>
            </a:r>
            <a:r>
              <a:rPr lang="en-US" dirty="0" smtClean="0"/>
              <a:t>/color-systems-graphics</a:t>
            </a:r>
            <a:endParaRPr lang="en-US" dirty="0"/>
          </a:p>
        </p:txBody>
      </p:sp>
    </p:spTree>
    <p:extLst>
      <p:ext uri="{BB962C8B-B14F-4D97-AF65-F5344CB8AC3E}">
        <p14:creationId xmlns:p14="http://schemas.microsoft.com/office/powerpoint/2010/main" val="132649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is Pantone Color or PMS? </a:t>
            </a:r>
            <a:r>
              <a:rPr lang="en-US" sz="3600" dirty="0" smtClean="0"/>
              <a:t/>
            </a:r>
            <a:br>
              <a:rPr lang="en-US" sz="3600" dirty="0" smtClean="0"/>
            </a:br>
            <a:r>
              <a:rPr lang="en-US" sz="1400" dirty="0" smtClean="0"/>
              <a:t>PMS stands for the Pantone Matching System, a proprietary numbering system for colors used in graphic arts.</a:t>
            </a:r>
            <a:endParaRPr lang="en-US" sz="1400" dirty="0"/>
          </a:p>
        </p:txBody>
      </p:sp>
      <p:pic>
        <p:nvPicPr>
          <p:cNvPr id="4" name="Content Placeholder 3" descr="Screen Shot 2017-11-15 at 1.17.54 PM.png"/>
          <p:cNvPicPr>
            <a:picLocks noGrp="1" noChangeAspect="1"/>
          </p:cNvPicPr>
          <p:nvPr>
            <p:ph idx="1"/>
          </p:nvPr>
        </p:nvPicPr>
        <p:blipFill>
          <a:blip r:embed="rId2">
            <a:extLst>
              <a:ext uri="{28A0092B-C50C-407E-A947-70E740481C1C}">
                <a14:useLocalDpi xmlns:a14="http://schemas.microsoft.com/office/drawing/2010/main" val="0"/>
              </a:ext>
            </a:extLst>
          </a:blip>
          <a:srcRect l="-3199" r="-3199"/>
          <a:stretch>
            <a:fillRect/>
          </a:stretch>
        </p:blipFill>
        <p:spPr/>
      </p:pic>
    </p:spTree>
    <p:extLst>
      <p:ext uri="{BB962C8B-B14F-4D97-AF65-F5344CB8AC3E}">
        <p14:creationId xmlns:p14="http://schemas.microsoft.com/office/powerpoint/2010/main" val="3878378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50000"/>
              </a:lnSpc>
            </a:pPr>
            <a:r>
              <a:rPr lang="en-US" sz="4000" b="1" dirty="0" smtClean="0"/>
              <a:t>Pantone Matching System </a:t>
            </a:r>
            <a:r>
              <a:rPr lang="en-US" sz="4000" dirty="0" smtClean="0"/>
              <a:t/>
            </a:r>
            <a:br>
              <a:rPr lang="en-US" sz="4000" dirty="0" smtClean="0"/>
            </a:br>
            <a:r>
              <a:rPr lang="en-US" sz="4000" dirty="0" smtClean="0"/>
              <a:t/>
            </a:r>
            <a:br>
              <a:rPr lang="en-US" sz="4000" dirty="0" smtClean="0"/>
            </a:br>
            <a:r>
              <a:rPr lang="en-US" sz="4000" dirty="0" smtClean="0"/>
              <a:t>Solid Colors</a:t>
            </a:r>
            <a:endParaRPr lang="en-US" sz="1600" dirty="0"/>
          </a:p>
        </p:txBody>
      </p:sp>
      <p:sp>
        <p:nvSpPr>
          <p:cNvPr id="3" name="Content Placeholder 2"/>
          <p:cNvSpPr>
            <a:spLocks noGrp="1"/>
          </p:cNvSpPr>
          <p:nvPr>
            <p:ph idx="1"/>
          </p:nvPr>
        </p:nvSpPr>
        <p:spPr/>
        <p:txBody>
          <a:bodyPr>
            <a:normAutofit/>
          </a:bodyPr>
          <a:lstStyle/>
          <a:p>
            <a:r>
              <a:rPr lang="en-US" sz="2400" dirty="0" smtClean="0"/>
              <a:t>The heart of the </a:t>
            </a:r>
            <a:r>
              <a:rPr lang="en-US" sz="2400" b="1" dirty="0" smtClean="0"/>
              <a:t>PMS system </a:t>
            </a:r>
            <a:r>
              <a:rPr lang="en-US" sz="2400" dirty="0" smtClean="0"/>
              <a:t>is solid color ink printed on paper. Why? Solid colors represent the truest representation of color intent in graphic arts. Solid color printing, also known as </a:t>
            </a:r>
            <a:r>
              <a:rPr lang="en-US" sz="2400" b="1" dirty="0" smtClean="0"/>
              <a:t>spot</a:t>
            </a:r>
            <a:r>
              <a:rPr lang="en-US" sz="2400" dirty="0" smtClean="0"/>
              <a:t> or </a:t>
            </a:r>
            <a:r>
              <a:rPr lang="en-US" sz="2400" b="1" dirty="0" smtClean="0"/>
              <a:t>offset</a:t>
            </a:r>
            <a:r>
              <a:rPr lang="en-US" sz="2400" dirty="0" smtClean="0"/>
              <a:t>, is the process by which a single color is formulated and then applied through the printing process.</a:t>
            </a:r>
          </a:p>
          <a:p>
            <a:r>
              <a:rPr lang="en-US" sz="2400" b="1" dirty="0" smtClean="0"/>
              <a:t>Solid Ink Colors </a:t>
            </a:r>
            <a:r>
              <a:rPr lang="en-US" sz="2400" dirty="0" smtClean="0"/>
              <a:t>are mixed to the desired color before the ink is applied to the paper, much as paint colors are mixed before you paint a wall. Solid PMS colors are the ink types usually used in short-run “quick-printing” as well as promotional printing, and especially when precise color patching is required (such as for logos).</a:t>
            </a:r>
            <a:endParaRPr lang="en-US" sz="2400" dirty="0"/>
          </a:p>
        </p:txBody>
      </p:sp>
    </p:spTree>
    <p:extLst>
      <p:ext uri="{BB962C8B-B14F-4D97-AF65-F5344CB8AC3E}">
        <p14:creationId xmlns:p14="http://schemas.microsoft.com/office/powerpoint/2010/main" val="3694004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Solid Color Ink Printing</a:t>
            </a:r>
            <a:endParaRPr lang="en-US" b="1" dirty="0"/>
          </a:p>
        </p:txBody>
      </p:sp>
      <p:sp>
        <p:nvSpPr>
          <p:cNvPr id="6" name="Content Placeholder 5"/>
          <p:cNvSpPr>
            <a:spLocks noGrp="1"/>
          </p:cNvSpPr>
          <p:nvPr>
            <p:ph sz="half" idx="2"/>
          </p:nvPr>
        </p:nvSpPr>
        <p:spPr>
          <a:xfrm>
            <a:off x="457200" y="4036851"/>
            <a:ext cx="4040188" cy="2089312"/>
          </a:xfrm>
        </p:spPr>
        <p:txBody>
          <a:bodyPr/>
          <a:lstStyle/>
          <a:p>
            <a:r>
              <a:rPr lang="en-US" dirty="0" smtClean="0"/>
              <a:t>Screen Printing</a:t>
            </a:r>
          </a:p>
          <a:p>
            <a:r>
              <a:rPr lang="en-US" dirty="0" smtClean="0"/>
              <a:t>Offset Printing</a:t>
            </a:r>
          </a:p>
          <a:p>
            <a:endParaRPr lang="en-US" dirty="0"/>
          </a:p>
        </p:txBody>
      </p:sp>
      <p:sp>
        <p:nvSpPr>
          <p:cNvPr id="7" name="Text Placeholder 6"/>
          <p:cNvSpPr>
            <a:spLocks noGrp="1"/>
          </p:cNvSpPr>
          <p:nvPr>
            <p:ph type="body" sz="quarter" idx="3"/>
          </p:nvPr>
        </p:nvSpPr>
        <p:spPr>
          <a:xfrm>
            <a:off x="457201" y="1806775"/>
            <a:ext cx="4187824" cy="2085534"/>
          </a:xfrm>
        </p:spPr>
        <p:txBody>
          <a:bodyPr anchor="ctr">
            <a:normAutofit/>
          </a:bodyPr>
          <a:lstStyle/>
          <a:p>
            <a:pPr>
              <a:lnSpc>
                <a:spcPct val="70000"/>
              </a:lnSpc>
            </a:pPr>
            <a:r>
              <a:rPr lang="en-US" dirty="0" smtClean="0"/>
              <a:t>This type of printing uses a series of plates, one plate for each color of ink.</a:t>
            </a:r>
          </a:p>
          <a:p>
            <a:pPr>
              <a:lnSpc>
                <a:spcPct val="70000"/>
              </a:lnSpc>
            </a:pPr>
            <a:endParaRPr lang="en-US" dirty="0" smtClean="0"/>
          </a:p>
          <a:p>
            <a:pPr>
              <a:lnSpc>
                <a:spcPct val="70000"/>
              </a:lnSpc>
            </a:pPr>
            <a:r>
              <a:rPr lang="en-US" dirty="0" smtClean="0"/>
              <a:t>The ink is pre-mixed to the desired color before the printing process</a:t>
            </a:r>
          </a:p>
          <a:p>
            <a:pPr>
              <a:lnSpc>
                <a:spcPct val="70000"/>
              </a:lnSpc>
            </a:pPr>
            <a:endParaRPr lang="en-US" dirty="0"/>
          </a:p>
        </p:txBody>
      </p:sp>
      <p:pic>
        <p:nvPicPr>
          <p:cNvPr id="9" name="Content Placeholder 8" descr="iStock-478086260-lic-printing-ink.jpg"/>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15568" r="24464"/>
          <a:stretch/>
        </p:blipFill>
        <p:spPr>
          <a:xfrm>
            <a:off x="4645025" y="1662113"/>
            <a:ext cx="4041775" cy="4464050"/>
          </a:xfrm>
        </p:spPr>
      </p:pic>
    </p:spTree>
    <p:extLst>
      <p:ext uri="{BB962C8B-B14F-4D97-AF65-F5344CB8AC3E}">
        <p14:creationId xmlns:p14="http://schemas.microsoft.com/office/powerpoint/2010/main" val="420889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8492"/>
            <a:ext cx="2898396" cy="1651908"/>
          </a:xfrm>
        </p:spPr>
        <p:txBody>
          <a:bodyPr>
            <a:normAutofit/>
          </a:bodyPr>
          <a:lstStyle/>
          <a:p>
            <a:pPr algn="l"/>
            <a:r>
              <a:rPr lang="en-US" sz="4800" b="1" dirty="0" smtClean="0"/>
              <a:t>Solid</a:t>
            </a:r>
            <a:br>
              <a:rPr lang="en-US" sz="4800" b="1" dirty="0" smtClean="0"/>
            </a:br>
            <a:r>
              <a:rPr lang="en-US" sz="4800" b="1" dirty="0" smtClean="0"/>
              <a:t>Colors</a:t>
            </a:r>
            <a:endParaRPr lang="en-US" sz="4800" b="1" dirty="0"/>
          </a:p>
        </p:txBody>
      </p:sp>
      <p:sp>
        <p:nvSpPr>
          <p:cNvPr id="3" name="Content Placeholder 2"/>
          <p:cNvSpPr>
            <a:spLocks noGrp="1"/>
          </p:cNvSpPr>
          <p:nvPr>
            <p:ph sz="half" idx="2"/>
          </p:nvPr>
        </p:nvSpPr>
        <p:spPr>
          <a:xfrm>
            <a:off x="457201" y="2364294"/>
            <a:ext cx="2598974" cy="3761869"/>
          </a:xfrm>
        </p:spPr>
        <p:txBody>
          <a:bodyPr/>
          <a:lstStyle/>
          <a:p>
            <a:r>
              <a:rPr lang="en-US" dirty="0" smtClean="0"/>
              <a:t>Pantone has 2,678 solid colors (and counting), broken out in the following way:</a:t>
            </a:r>
            <a:endParaRPr lang="en-US" dirty="0"/>
          </a:p>
        </p:txBody>
      </p:sp>
      <p:pic>
        <p:nvPicPr>
          <p:cNvPr id="8" name="Content Placeholder 7" descr="SolidColors.jpg"/>
          <p:cNvPicPr>
            <a:picLocks noGrp="1" noChangeAspect="1"/>
          </p:cNvPicPr>
          <p:nvPr>
            <p:ph sz="quarter" idx="4"/>
          </p:nvPr>
        </p:nvPicPr>
        <p:blipFill>
          <a:blip r:embed="rId2">
            <a:extLst>
              <a:ext uri="{28A0092B-C50C-407E-A947-70E740481C1C}">
                <a14:useLocalDpi xmlns:a14="http://schemas.microsoft.com/office/drawing/2010/main" val="0"/>
              </a:ext>
            </a:extLst>
          </a:blip>
          <a:srcRect l="593" r="593"/>
          <a:stretch>
            <a:fillRect/>
          </a:stretch>
        </p:blipFill>
        <p:spPr>
          <a:xfrm>
            <a:off x="3355975" y="274638"/>
            <a:ext cx="5330825" cy="5851525"/>
          </a:xfrm>
        </p:spPr>
      </p:pic>
    </p:spTree>
    <p:extLst>
      <p:ext uri="{BB962C8B-B14F-4D97-AF65-F5344CB8AC3E}">
        <p14:creationId xmlns:p14="http://schemas.microsoft.com/office/powerpoint/2010/main" val="1740412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668588"/>
          </a:xfrm>
        </p:spPr>
        <p:txBody>
          <a:bodyPr>
            <a:normAutofit/>
          </a:bodyPr>
          <a:lstStyle/>
          <a:p>
            <a:r>
              <a:rPr lang="en-US" b="1" dirty="0" smtClean="0"/>
              <a:t>But sometimes you must</a:t>
            </a:r>
            <a:br>
              <a:rPr lang="en-US" b="1" dirty="0" smtClean="0"/>
            </a:br>
            <a:r>
              <a:rPr lang="en-US" b="1" dirty="0" smtClean="0"/>
              <a:t>print in process (</a:t>
            </a:r>
            <a:r>
              <a:rPr lang="en-US" b="1" dirty="0" smtClean="0">
                <a:solidFill>
                  <a:srgbClr val="30FFF5"/>
                </a:solidFill>
              </a:rPr>
              <a:t>C</a:t>
            </a:r>
            <a:r>
              <a:rPr lang="en-US" b="1" dirty="0" smtClean="0">
                <a:solidFill>
                  <a:srgbClr val="B5138B"/>
                </a:solidFill>
              </a:rPr>
              <a:t>M</a:t>
            </a:r>
            <a:r>
              <a:rPr lang="en-US" b="1" dirty="0" smtClean="0">
                <a:solidFill>
                  <a:srgbClr val="FFFF00"/>
                </a:solidFill>
              </a:rPr>
              <a:t>Y</a:t>
            </a:r>
            <a:r>
              <a:rPr lang="en-US" b="1" dirty="0" smtClean="0"/>
              <a:t>K)…</a:t>
            </a:r>
            <a:r>
              <a:rPr lang="en-US" sz="3600" dirty="0" smtClean="0"/>
              <a:t/>
            </a:r>
            <a:br>
              <a:rPr lang="en-US" sz="3600" dirty="0" smtClean="0"/>
            </a:br>
            <a:r>
              <a:rPr lang="en-US" sz="1600" dirty="0" smtClean="0"/>
              <a:t>We all know that solid color printing, also known as offset or spot color printing, is the most accurate, but also the most expensive. Therefore Pantone has two guides for process printing that help you achieve the closest match to PMS when budgets are tight.</a:t>
            </a:r>
            <a:endParaRPr lang="en-US" sz="1600" dirty="0"/>
          </a:p>
        </p:txBody>
      </p:sp>
      <p:pic>
        <p:nvPicPr>
          <p:cNvPr id="6" name="Content Placeholder 5" descr="graphics-bridge-image.jpg"/>
          <p:cNvPicPr>
            <a:picLocks noGrp="1" noChangeAspect="1"/>
          </p:cNvPicPr>
          <p:nvPr>
            <p:ph idx="1"/>
          </p:nvPr>
        </p:nvPicPr>
        <p:blipFill>
          <a:blip r:embed="rId2">
            <a:extLst>
              <a:ext uri="{28A0092B-C50C-407E-A947-70E740481C1C}">
                <a14:useLocalDpi xmlns:a14="http://schemas.microsoft.com/office/drawing/2010/main" val="0"/>
              </a:ext>
            </a:extLst>
          </a:blip>
          <a:srcRect t="-5434" b="-5434"/>
          <a:stretch>
            <a:fillRect/>
          </a:stretch>
        </p:blipFill>
        <p:spPr>
          <a:xfrm>
            <a:off x="457200" y="2943225"/>
            <a:ext cx="8229600" cy="3182938"/>
          </a:xfrm>
        </p:spPr>
      </p:pic>
    </p:spTree>
    <p:extLst>
      <p:ext uri="{BB962C8B-B14F-4D97-AF65-F5344CB8AC3E}">
        <p14:creationId xmlns:p14="http://schemas.microsoft.com/office/powerpoint/2010/main" val="320011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MYK.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566" y="4140095"/>
            <a:ext cx="6969387" cy="2576587"/>
          </a:xfrm>
          <a:prstGeom prst="rect">
            <a:avLst/>
          </a:prstGeom>
        </p:spPr>
      </p:pic>
      <p:sp>
        <p:nvSpPr>
          <p:cNvPr id="2" name="Title 1"/>
          <p:cNvSpPr>
            <a:spLocks noGrp="1"/>
          </p:cNvSpPr>
          <p:nvPr>
            <p:ph type="title"/>
          </p:nvPr>
        </p:nvSpPr>
        <p:spPr/>
        <p:txBody>
          <a:bodyPr>
            <a:normAutofit/>
          </a:bodyPr>
          <a:lstStyle/>
          <a:p>
            <a:pPr>
              <a:lnSpc>
                <a:spcPct val="50000"/>
              </a:lnSpc>
            </a:pPr>
            <a:r>
              <a:rPr lang="en-US" sz="4000" b="1" dirty="0" smtClean="0"/>
              <a:t>Process Colors / </a:t>
            </a:r>
            <a:r>
              <a:rPr lang="en-US" sz="4000" b="1" dirty="0" smtClean="0">
                <a:solidFill>
                  <a:srgbClr val="30FFF5"/>
                </a:solidFill>
              </a:rPr>
              <a:t>C</a:t>
            </a:r>
            <a:r>
              <a:rPr lang="en-US" sz="4000" b="1" dirty="0" smtClean="0">
                <a:solidFill>
                  <a:srgbClr val="B5138B"/>
                </a:solidFill>
              </a:rPr>
              <a:t>M</a:t>
            </a:r>
            <a:r>
              <a:rPr lang="en-US" sz="4000" b="1" dirty="0" smtClean="0">
                <a:solidFill>
                  <a:srgbClr val="FFFF00"/>
                </a:solidFill>
              </a:rPr>
              <a:t>Y</a:t>
            </a:r>
            <a:r>
              <a:rPr lang="en-US" sz="4000" b="1" dirty="0" smtClean="0"/>
              <a:t>K</a:t>
            </a:r>
            <a:endParaRPr lang="en-US" sz="1600" b="1" dirty="0"/>
          </a:p>
        </p:txBody>
      </p:sp>
      <p:sp>
        <p:nvSpPr>
          <p:cNvPr id="3" name="Content Placeholder 2"/>
          <p:cNvSpPr>
            <a:spLocks noGrp="1"/>
          </p:cNvSpPr>
          <p:nvPr>
            <p:ph idx="1"/>
          </p:nvPr>
        </p:nvSpPr>
        <p:spPr>
          <a:xfrm>
            <a:off x="457200" y="1342176"/>
            <a:ext cx="8229600" cy="4783988"/>
          </a:xfrm>
        </p:spPr>
        <p:txBody>
          <a:bodyPr/>
          <a:lstStyle/>
          <a:p>
            <a:r>
              <a:rPr lang="en-US" dirty="0" smtClean="0"/>
              <a:t>Typically used in commercial printing to produce full color printing. Even though there are only four colors of ink used, they are overlapped on the printing press to create the illusion of the nearly unlimited numbers of colors you see in a photograph.</a:t>
            </a:r>
            <a:endParaRPr lang="en-US" dirty="0"/>
          </a:p>
        </p:txBody>
      </p:sp>
    </p:spTree>
    <p:extLst>
      <p:ext uri="{BB962C8B-B14F-4D97-AF65-F5344CB8AC3E}">
        <p14:creationId xmlns:p14="http://schemas.microsoft.com/office/powerpoint/2010/main" val="3053930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Process / </a:t>
            </a:r>
            <a:r>
              <a:rPr lang="en-US" b="1" dirty="0" smtClean="0">
                <a:solidFill>
                  <a:srgbClr val="30FFF5"/>
                </a:solidFill>
              </a:rPr>
              <a:t>C</a:t>
            </a:r>
            <a:r>
              <a:rPr lang="en-US" b="1" dirty="0" smtClean="0">
                <a:solidFill>
                  <a:srgbClr val="B5138B"/>
                </a:solidFill>
              </a:rPr>
              <a:t>M</a:t>
            </a:r>
            <a:r>
              <a:rPr lang="en-US" b="1" dirty="0" smtClean="0">
                <a:solidFill>
                  <a:srgbClr val="FFFF00"/>
                </a:solidFill>
              </a:rPr>
              <a:t>Y</a:t>
            </a:r>
            <a:r>
              <a:rPr lang="en-US" b="1" dirty="0" smtClean="0"/>
              <a:t>K Printing</a:t>
            </a:r>
            <a:endParaRPr lang="en-US" b="1" dirty="0"/>
          </a:p>
        </p:txBody>
      </p:sp>
      <p:sp>
        <p:nvSpPr>
          <p:cNvPr id="6" name="Content Placeholder 5"/>
          <p:cNvSpPr>
            <a:spLocks noGrp="1"/>
          </p:cNvSpPr>
          <p:nvPr>
            <p:ph sz="half" idx="2"/>
          </p:nvPr>
        </p:nvSpPr>
        <p:spPr>
          <a:xfrm>
            <a:off x="457200" y="5100265"/>
            <a:ext cx="2444100" cy="1025897"/>
          </a:xfrm>
        </p:spPr>
        <p:txBody>
          <a:bodyPr/>
          <a:lstStyle/>
          <a:p>
            <a:r>
              <a:rPr lang="en-US" dirty="0" smtClean="0"/>
              <a:t>Digital Printing</a:t>
            </a:r>
          </a:p>
          <a:p>
            <a:r>
              <a:rPr lang="en-US" dirty="0" smtClean="0"/>
              <a:t>Laser Printing</a:t>
            </a:r>
          </a:p>
          <a:p>
            <a:endParaRPr lang="en-US" dirty="0" smtClean="0"/>
          </a:p>
          <a:p>
            <a:endParaRPr lang="en-US" dirty="0"/>
          </a:p>
        </p:txBody>
      </p:sp>
      <p:sp>
        <p:nvSpPr>
          <p:cNvPr id="7" name="Text Placeholder 6"/>
          <p:cNvSpPr>
            <a:spLocks noGrp="1"/>
          </p:cNvSpPr>
          <p:nvPr>
            <p:ph type="body" sz="quarter" idx="3"/>
          </p:nvPr>
        </p:nvSpPr>
        <p:spPr>
          <a:xfrm>
            <a:off x="457201" y="1558798"/>
            <a:ext cx="2537023" cy="3541467"/>
          </a:xfrm>
        </p:spPr>
        <p:txBody>
          <a:bodyPr anchor="t">
            <a:normAutofit lnSpcReduction="10000"/>
          </a:bodyPr>
          <a:lstStyle/>
          <a:p>
            <a:r>
              <a:rPr lang="en-US" dirty="0" smtClean="0"/>
              <a:t>This type of printing uses a series of 4 plates, one plate for each </a:t>
            </a:r>
            <a:r>
              <a:rPr lang="en-US" dirty="0">
                <a:solidFill>
                  <a:srgbClr val="30FFF5"/>
                </a:solidFill>
              </a:rPr>
              <a:t>C</a:t>
            </a:r>
            <a:r>
              <a:rPr lang="en-US" dirty="0">
                <a:solidFill>
                  <a:srgbClr val="B5138B"/>
                </a:solidFill>
              </a:rPr>
              <a:t>M</a:t>
            </a:r>
            <a:r>
              <a:rPr lang="en-US" dirty="0">
                <a:solidFill>
                  <a:srgbClr val="FFFF00"/>
                </a:solidFill>
              </a:rPr>
              <a:t>Y</a:t>
            </a:r>
            <a:r>
              <a:rPr lang="en-US" dirty="0"/>
              <a:t>K</a:t>
            </a:r>
            <a:r>
              <a:rPr lang="en-US" dirty="0" smtClean="0"/>
              <a:t> color of ink</a:t>
            </a:r>
            <a:r>
              <a:rPr lang="en-US" dirty="0" smtClean="0"/>
              <a:t>.</a:t>
            </a:r>
          </a:p>
          <a:p>
            <a:pPr>
              <a:lnSpc>
                <a:spcPct val="110000"/>
              </a:lnSpc>
            </a:pPr>
            <a:r>
              <a:rPr lang="en-US" sz="1900" b="0" dirty="0" smtClean="0"/>
              <a:t>The color is divided up into percentages of CMYK for example </a:t>
            </a:r>
          </a:p>
          <a:p>
            <a:pPr>
              <a:lnSpc>
                <a:spcPct val="110000"/>
              </a:lnSpc>
            </a:pPr>
            <a:r>
              <a:rPr lang="en-US" sz="1900" b="0" dirty="0" smtClean="0"/>
              <a:t>PMS 286 Blue: </a:t>
            </a:r>
          </a:p>
          <a:p>
            <a:pPr>
              <a:lnSpc>
                <a:spcPct val="110000"/>
              </a:lnSpc>
            </a:pPr>
            <a:r>
              <a:rPr lang="en-US" sz="1900" b="0" dirty="0" smtClean="0"/>
              <a:t>100c 84m 11y 3k</a:t>
            </a:r>
            <a:endParaRPr lang="en-US" sz="1900" b="0" dirty="0" smtClean="0"/>
          </a:p>
          <a:p>
            <a:pPr>
              <a:lnSpc>
                <a:spcPct val="70000"/>
              </a:lnSpc>
            </a:pPr>
            <a:endParaRPr lang="en-US" dirty="0" smtClean="0"/>
          </a:p>
          <a:p>
            <a:pPr>
              <a:lnSpc>
                <a:spcPct val="70000"/>
              </a:lnSpc>
            </a:pPr>
            <a:endParaRPr lang="en-US" dirty="0"/>
          </a:p>
        </p:txBody>
      </p:sp>
      <p:pic>
        <p:nvPicPr>
          <p:cNvPr id="3" name="Content Placeholder 2" descr="1GP63N9-0.jpg"/>
          <p:cNvPicPr>
            <a:picLocks noGrp="1" noChangeAspect="1"/>
          </p:cNvPicPr>
          <p:nvPr>
            <p:ph sz="quarter" idx="4"/>
          </p:nvPr>
        </p:nvPicPr>
        <p:blipFill>
          <a:blip r:embed="rId2">
            <a:extLst>
              <a:ext uri="{28A0092B-C50C-407E-A947-70E740481C1C}">
                <a14:useLocalDpi xmlns:a14="http://schemas.microsoft.com/office/drawing/2010/main" val="0"/>
              </a:ext>
            </a:extLst>
          </a:blip>
          <a:srcRect t="-9165" b="-9165"/>
          <a:stretch>
            <a:fillRect/>
          </a:stretch>
        </p:blipFill>
        <p:spPr>
          <a:xfrm>
            <a:off x="3067050" y="1558799"/>
            <a:ext cx="5619750" cy="4319588"/>
          </a:xfrm>
        </p:spPr>
      </p:pic>
    </p:spTree>
    <p:extLst>
      <p:ext uri="{BB962C8B-B14F-4D97-AF65-F5344CB8AC3E}">
        <p14:creationId xmlns:p14="http://schemas.microsoft.com/office/powerpoint/2010/main" val="352488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3473131"/>
          </a:xfrm>
        </p:spPr>
        <p:txBody>
          <a:bodyPr anchor="t">
            <a:normAutofit fontScale="90000"/>
          </a:bodyPr>
          <a:lstStyle/>
          <a:p>
            <a:r>
              <a:rPr lang="en-US" b="1" dirty="0" smtClean="0"/>
              <a:t>And sometimes you’re </a:t>
            </a:r>
            <a:r>
              <a:rPr lang="en-US" b="1" dirty="0" smtClean="0"/>
              <a:t/>
            </a:r>
            <a:br>
              <a:rPr lang="en-US" b="1" dirty="0" smtClean="0"/>
            </a:br>
            <a:r>
              <a:rPr lang="en-US" b="1" dirty="0" smtClean="0"/>
              <a:t>not printing </a:t>
            </a:r>
            <a:r>
              <a:rPr lang="en-US" b="1" dirty="0" smtClean="0"/>
              <a:t>at all…</a:t>
            </a:r>
            <a:r>
              <a:rPr lang="en-US" sz="3600" dirty="0" smtClean="0"/>
              <a:t/>
            </a:r>
            <a:br>
              <a:rPr lang="en-US" sz="3600" dirty="0" smtClean="0"/>
            </a:br>
            <a:r>
              <a:rPr lang="en-US" sz="1800" dirty="0" smtClean="0"/>
              <a:t>The </a:t>
            </a:r>
            <a:r>
              <a:rPr lang="en-US" sz="1800" b="1" dirty="0" smtClean="0"/>
              <a:t>digital world </a:t>
            </a:r>
            <a:r>
              <a:rPr lang="en-US" sz="1800" dirty="0" smtClean="0"/>
              <a:t>uses RGB color or Hex (hexadecimal) color. </a:t>
            </a:r>
            <a:br>
              <a:rPr lang="en-US" sz="1800" dirty="0" smtClean="0"/>
            </a:br>
            <a:r>
              <a:rPr lang="en-US" sz="1800" dirty="0" smtClean="0"/>
              <a:t>RGB and Hex color values are supported in all browsers</a:t>
            </a:r>
            <a:r>
              <a:rPr lang="en-US" sz="1800" dirty="0" smtClean="0"/>
              <a:t>.</a:t>
            </a:r>
            <a:br>
              <a:rPr lang="en-US" sz="1800" dirty="0" smtClean="0"/>
            </a:br>
            <a:r>
              <a:rPr lang="en-US" sz="1800" dirty="0" smtClean="0"/>
              <a:t> </a:t>
            </a:r>
            <a:r>
              <a:rPr lang="en-US" sz="1800" b="1" dirty="0" smtClean="0"/>
              <a:t>RGB</a:t>
            </a:r>
            <a:r>
              <a:rPr lang="en-US" sz="1800" dirty="0" smtClean="0"/>
              <a:t> </a:t>
            </a:r>
            <a:r>
              <a:rPr lang="en-US" sz="1800" dirty="0" smtClean="0"/>
              <a:t>colors </a:t>
            </a:r>
            <a:r>
              <a:rPr lang="en-US" sz="1800" dirty="0" smtClean="0"/>
              <a:t>are specified with: </a:t>
            </a:r>
            <a:r>
              <a:rPr lang="en-US" sz="1800" dirty="0" err="1" smtClean="0"/>
              <a:t>rgb</a:t>
            </a:r>
            <a:r>
              <a:rPr lang="en-US" sz="1800" dirty="0" smtClean="0"/>
              <a:t>(red, green, blue). Each parameter (red, green, and blue) defines the intensity of the color as an integer between 0 and 255.</a:t>
            </a:r>
            <a:r>
              <a:rPr lang="en-US" sz="1800" dirty="0"/>
              <a:t> </a:t>
            </a:r>
            <a:r>
              <a:rPr lang="en-US" sz="1800" dirty="0" smtClean="0"/>
              <a:t/>
            </a:r>
            <a:br>
              <a:rPr lang="en-US" sz="1800" dirty="0" smtClean="0"/>
            </a:br>
            <a:r>
              <a:rPr lang="en-US" sz="1800" dirty="0" smtClean="0"/>
              <a:t>For </a:t>
            </a:r>
            <a:r>
              <a:rPr lang="en-US" sz="1800" dirty="0" smtClean="0"/>
              <a:t>example, </a:t>
            </a:r>
            <a:r>
              <a:rPr lang="en-US" sz="1800" dirty="0" err="1" smtClean="0"/>
              <a:t>rgb</a:t>
            </a:r>
            <a:r>
              <a:rPr lang="en-US" sz="1800" dirty="0" smtClean="0"/>
              <a:t>(0, 0, 255) is rendered as blue, because the blue parameter is set to its highest value (255) and the others are set to 0.</a:t>
            </a:r>
            <a:br>
              <a:rPr lang="en-US" sz="1800" dirty="0" smtClean="0"/>
            </a:br>
            <a:r>
              <a:rPr lang="en-US" sz="1800" b="1" dirty="0" smtClean="0"/>
              <a:t>Hexadecimal</a:t>
            </a:r>
            <a:r>
              <a:rPr lang="en-US" sz="1800" dirty="0" smtClean="0"/>
              <a:t> color uses </a:t>
            </a:r>
            <a:r>
              <a:rPr lang="en-US" sz="1800" dirty="0" smtClean="0"/>
              <a:t>integers between 00 and FF specifying the intensity of the </a:t>
            </a:r>
            <a:r>
              <a:rPr lang="en-US" sz="1800" dirty="0" smtClean="0"/>
              <a:t>color This would be PMS 286 blue (00 39 A6).</a:t>
            </a:r>
            <a:endParaRPr lang="en-US" sz="1800" dirty="0"/>
          </a:p>
        </p:txBody>
      </p:sp>
      <p:pic>
        <p:nvPicPr>
          <p:cNvPr id="4" name="Content Placeholder 3" descr="pantone-image-screens.jpg"/>
          <p:cNvPicPr>
            <a:picLocks noGrp="1" noChangeAspect="1"/>
          </p:cNvPicPr>
          <p:nvPr>
            <p:ph idx="1"/>
          </p:nvPr>
        </p:nvPicPr>
        <p:blipFill>
          <a:blip r:embed="rId2">
            <a:extLst>
              <a:ext uri="{28A0092B-C50C-407E-A947-70E740481C1C}">
                <a14:useLocalDpi xmlns:a14="http://schemas.microsoft.com/office/drawing/2010/main" val="0"/>
              </a:ext>
            </a:extLst>
          </a:blip>
          <a:srcRect l="-5692" r="-5692"/>
          <a:stretch>
            <a:fillRect/>
          </a:stretch>
        </p:blipFill>
        <p:spPr>
          <a:xfrm>
            <a:off x="457200" y="3871357"/>
            <a:ext cx="8229600" cy="2698750"/>
          </a:xfrm>
        </p:spPr>
      </p:pic>
    </p:spTree>
    <p:extLst>
      <p:ext uri="{BB962C8B-B14F-4D97-AF65-F5344CB8AC3E}">
        <p14:creationId xmlns:p14="http://schemas.microsoft.com/office/powerpoint/2010/main" val="979982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TotalTime>
  <Words>344</Words>
  <Application>Microsoft Macintosh PowerPoint</Application>
  <PresentationFormat>On-screen Show (4:3)</PresentationFormat>
  <Paragraphs>30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Pantone Matching System</vt:lpstr>
      <vt:lpstr>What is Pantone Color or PMS?  PMS stands for the Pantone Matching System, a proprietary numbering system for colors used in graphic arts.</vt:lpstr>
      <vt:lpstr>Pantone Matching System   Solid Colors</vt:lpstr>
      <vt:lpstr>Solid Color Ink Printing</vt:lpstr>
      <vt:lpstr>Solid Colors</vt:lpstr>
      <vt:lpstr>But sometimes you must print in process (CMYK)… We all know that solid color printing, also known as offset or spot color printing, is the most accurate, but also the most expensive. Therefore Pantone has two guides for process printing that help you achieve the closest match to PMS when budgets are tight.</vt:lpstr>
      <vt:lpstr>Process Colors / CMYK</vt:lpstr>
      <vt:lpstr>Process / CMYK Printing</vt:lpstr>
      <vt:lpstr>And sometimes you’re  not printing at all… The digital world uses RGB color or Hex (hexadecimal) color.  RGB and Hex color values are supported in all browsers.  RGB colors are specified with: rgb(red, green, blue). Each parameter (red, green, and blue) defines the intensity of the color as an integer between 0 and 255.  For example, rgb(0, 0, 255) is rendered as blue, because the blue parameter is set to its highest value (255) and the others are set to 0. Hexadecimal color uses integers between 00 and FF specifying the intensity of the color This would be PMS 286 blue (00 39 A6).</vt:lpstr>
      <vt:lpstr>See How Designers Use PMS</vt:lpstr>
    </vt:vector>
  </TitlesOfParts>
  <Company>Jenn Bible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Pantone Matching System</dc:title>
  <dc:creator>Jennifer Bible</dc:creator>
  <cp:lastModifiedBy>Jennifer Bible</cp:lastModifiedBy>
  <cp:revision>14</cp:revision>
  <dcterms:created xsi:type="dcterms:W3CDTF">2017-11-15T21:09:46Z</dcterms:created>
  <dcterms:modified xsi:type="dcterms:W3CDTF">2017-11-16T17:23:15Z</dcterms:modified>
</cp:coreProperties>
</file>