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sldIdLst>
    <p:sldId id="256" r:id="rId2"/>
    <p:sldId id="287" r:id="rId3"/>
    <p:sldId id="288" r:id="rId4"/>
    <p:sldId id="259" r:id="rId5"/>
    <p:sldId id="276" r:id="rId6"/>
    <p:sldId id="261" r:id="rId7"/>
    <p:sldId id="277" r:id="rId8"/>
    <p:sldId id="257" r:id="rId9"/>
    <p:sldId id="260" r:id="rId10"/>
    <p:sldId id="283" r:id="rId11"/>
    <p:sldId id="284" r:id="rId12"/>
    <p:sldId id="265" r:id="rId13"/>
    <p:sldId id="279" r:id="rId14"/>
    <p:sldId id="267" r:id="rId15"/>
    <p:sldId id="280" r:id="rId16"/>
    <p:sldId id="285" r:id="rId17"/>
    <p:sldId id="286" r:id="rId18"/>
    <p:sldId id="269" r:id="rId19"/>
    <p:sldId id="281" r:id="rId20"/>
    <p:sldId id="291" r:id="rId21"/>
    <p:sldId id="290" r:id="rId22"/>
    <p:sldId id="273" r:id="rId23"/>
    <p:sldId id="282" r:id="rId24"/>
    <p:sldId id="263" r:id="rId25"/>
    <p:sldId id="27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3" d="100"/>
          <a:sy n="123" d="100"/>
        </p:scale>
        <p:origin x="-11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8/2/17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8/2/17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8/2/17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8/2/17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8/2/17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8/2/17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8/2/17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8/2/17</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000" dirty="0" smtClean="0">
                <a:latin typeface="Helvetica"/>
                <a:cs typeface="Helvetica"/>
              </a:rPr>
              <a:t>Stand up if your response is yes</a:t>
            </a:r>
            <a:endParaRPr lang="en-US" sz="2000" dirty="0">
              <a:latin typeface="Helvetica"/>
              <a:cs typeface="Helvetica"/>
            </a:endParaRPr>
          </a:p>
          <a:p>
            <a:r>
              <a:rPr lang="en-US" sz="2000" dirty="0" smtClean="0">
                <a:latin typeface="Helvetica"/>
                <a:cs typeface="Helvetica"/>
              </a:rPr>
              <a:t>Stay Seated if your response is no</a:t>
            </a:r>
            <a:endParaRPr lang="en-US" sz="2000" dirty="0">
              <a:latin typeface="Helvetica"/>
              <a:cs typeface="Helvetica"/>
            </a:endParaRPr>
          </a:p>
        </p:txBody>
      </p:sp>
      <p:sp>
        <p:nvSpPr>
          <p:cNvPr id="3" name="Title 2"/>
          <p:cNvSpPr>
            <a:spLocks noGrp="1"/>
          </p:cNvSpPr>
          <p:nvPr>
            <p:ph type="ctrTitle"/>
          </p:nvPr>
        </p:nvSpPr>
        <p:spPr/>
        <p:txBody>
          <a:bodyPr/>
          <a:lstStyle/>
          <a:p>
            <a:r>
              <a:rPr lang="en-US" sz="4800" dirty="0" smtClean="0">
                <a:latin typeface="American Typewriter"/>
                <a:cs typeface="American Typewriter"/>
              </a:rPr>
              <a:t>Is this design?</a:t>
            </a:r>
            <a:endParaRPr lang="en-US" sz="4800" dirty="0">
              <a:latin typeface="American Typewriter"/>
              <a:cs typeface="American Typewriter"/>
            </a:endParaRPr>
          </a:p>
        </p:txBody>
      </p:sp>
    </p:spTree>
    <p:extLst>
      <p:ext uri="{BB962C8B-B14F-4D97-AF65-F5344CB8AC3E}">
        <p14:creationId xmlns:p14="http://schemas.microsoft.com/office/powerpoint/2010/main" val="394667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phi8rfimewfbguoj10ia.jpg"/>
          <p:cNvPicPr>
            <a:picLocks noGrp="1" noChangeAspect="1"/>
          </p:cNvPicPr>
          <p:nvPr>
            <p:ph sz="quarter" idx="13"/>
          </p:nvPr>
        </p:nvPicPr>
        <p:blipFill rotWithShape="1">
          <a:blip r:embed="rId2">
            <a:extLst>
              <a:ext uri="{28A0092B-C50C-407E-A947-70E740481C1C}">
                <a14:useLocalDpi xmlns:a14="http://schemas.microsoft.com/office/drawing/2010/main" val="0"/>
              </a:ext>
            </a:extLst>
          </a:blip>
          <a:srcRect l="20734" t="36825" r="16225" b="32267"/>
          <a:stretch/>
        </p:blipFill>
        <p:spPr>
          <a:xfrm>
            <a:off x="2180422" y="2384348"/>
            <a:ext cx="5151549" cy="1629507"/>
          </a:xfrm>
        </p:spPr>
      </p:pic>
    </p:spTree>
    <p:extLst>
      <p:ext uri="{BB962C8B-B14F-4D97-AF65-F5344CB8AC3E}">
        <p14:creationId xmlns:p14="http://schemas.microsoft.com/office/powerpoint/2010/main" val="4066781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19200" y="5319855"/>
            <a:ext cx="6400800" cy="930009"/>
          </a:xfrm>
        </p:spPr>
        <p:txBody>
          <a:bodyPr>
            <a:normAutofit/>
          </a:bodyPr>
          <a:lstStyle/>
          <a:p>
            <a:r>
              <a:rPr lang="en-US" sz="2000" dirty="0" smtClean="0">
                <a:latin typeface="Helvetica"/>
                <a:cs typeface="Helvetica"/>
              </a:rPr>
              <a:t>YES</a:t>
            </a:r>
            <a:endParaRPr lang="en-US" sz="2000" dirty="0">
              <a:latin typeface="Helvetica"/>
              <a:cs typeface="Helvetica"/>
            </a:endParaRPr>
          </a:p>
        </p:txBody>
      </p:sp>
      <p:sp>
        <p:nvSpPr>
          <p:cNvPr id="3" name="Title 2"/>
          <p:cNvSpPr>
            <a:spLocks noGrp="1"/>
          </p:cNvSpPr>
          <p:nvPr>
            <p:ph type="ctrTitle"/>
          </p:nvPr>
        </p:nvSpPr>
        <p:spPr>
          <a:xfrm>
            <a:off x="685800" y="730875"/>
            <a:ext cx="7772400" cy="3834131"/>
          </a:xfrm>
        </p:spPr>
        <p:txBody>
          <a:bodyPr/>
          <a:lstStyle/>
          <a:p>
            <a:r>
              <a:rPr lang="en-US" sz="2000" cap="none" dirty="0">
                <a:latin typeface="American Typewriter"/>
                <a:cs typeface="American Typewriter"/>
              </a:rPr>
              <a:t>FedEx</a:t>
            </a:r>
            <a:br>
              <a:rPr lang="en-US" sz="2000" cap="none" dirty="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smtClean="0">
                <a:latin typeface="American Typewriter"/>
                <a:cs typeface="American Typewriter"/>
              </a:rPr>
              <a:t>Year </a:t>
            </a:r>
            <a:r>
              <a:rPr lang="en-US" sz="2000" cap="none" dirty="0">
                <a:latin typeface="American Typewriter"/>
                <a:cs typeface="American Typewriter"/>
              </a:rPr>
              <a:t>Company Founded: 1973</a:t>
            </a:r>
            <a:br>
              <a:rPr lang="en-US" sz="2000" cap="none" dirty="0">
                <a:latin typeface="American Typewriter"/>
                <a:cs typeface="American Typewriter"/>
              </a:rPr>
            </a:br>
            <a:r>
              <a:rPr lang="en-US" sz="2000" cap="none" dirty="0">
                <a:latin typeface="American Typewriter"/>
                <a:cs typeface="American Typewriter"/>
              </a:rPr>
              <a:t/>
            </a:r>
            <a:br>
              <a:rPr lang="en-US" sz="2000" cap="none" dirty="0">
                <a:latin typeface="American Typewriter"/>
                <a:cs typeface="American Typewriter"/>
              </a:rPr>
            </a:br>
            <a:r>
              <a:rPr lang="en-US" sz="2000" cap="none" dirty="0">
                <a:latin typeface="American Typewriter"/>
                <a:cs typeface="American Typewriter"/>
              </a:rPr>
              <a:t>Year Logo Introduced: 1973</a:t>
            </a:r>
            <a:br>
              <a:rPr lang="en-US" sz="2000" cap="none" dirty="0">
                <a:latin typeface="American Typewriter"/>
                <a:cs typeface="American Typewriter"/>
              </a:rPr>
            </a:br>
            <a:r>
              <a:rPr lang="en-US" sz="2000" cap="none" dirty="0">
                <a:latin typeface="American Typewriter"/>
                <a:cs typeface="American Typewriter"/>
              </a:rPr>
              <a:t/>
            </a:r>
            <a:br>
              <a:rPr lang="en-US" sz="2000" cap="none" dirty="0">
                <a:latin typeface="American Typewriter"/>
                <a:cs typeface="American Typewriter"/>
              </a:rPr>
            </a:br>
            <a:r>
              <a:rPr lang="en-US" sz="2000" cap="none" dirty="0">
                <a:latin typeface="American Typewriter"/>
                <a:cs typeface="American Typewriter"/>
              </a:rPr>
              <a:t>Logo Designer: </a:t>
            </a:r>
            <a:r>
              <a:rPr lang="en-US" sz="2000" cap="none" dirty="0" err="1" smtClean="0">
                <a:latin typeface="American Typewriter"/>
                <a:cs typeface="American Typewriter"/>
              </a:rPr>
              <a:t>Lindon</a:t>
            </a:r>
            <a:r>
              <a:rPr lang="en-US" sz="2000" cap="none" dirty="0" smtClean="0">
                <a:latin typeface="American Typewriter"/>
                <a:cs typeface="American Typewriter"/>
              </a:rPr>
              <a:t> </a:t>
            </a:r>
            <a:r>
              <a:rPr lang="en-US" sz="2000" cap="none" dirty="0">
                <a:latin typeface="American Typewriter"/>
                <a:cs typeface="American Typewriter"/>
              </a:rPr>
              <a:t>Leader, Landor Associates (1994</a:t>
            </a:r>
            <a:r>
              <a:rPr lang="en-US" sz="2000" cap="none" dirty="0" smtClean="0">
                <a:latin typeface="American Typewriter"/>
                <a:cs typeface="American Typewriter"/>
              </a:rPr>
              <a:t>)</a:t>
            </a:r>
            <a:br>
              <a:rPr lang="en-US" sz="2000" cap="none" dirty="0" smtClean="0">
                <a:latin typeface="American Typewriter"/>
                <a:cs typeface="American Typewriter"/>
              </a:rPr>
            </a:br>
            <a:r>
              <a:rPr lang="en-US" sz="2000" cap="none" dirty="0" smtClean="0">
                <a:latin typeface="American Typewriter"/>
                <a:cs typeface="American Typewriter"/>
              </a:rPr>
              <a:t> </a:t>
            </a:r>
            <a:r>
              <a:rPr lang="en-US" sz="2000" cap="none" dirty="0">
                <a:latin typeface="American Typewriter"/>
                <a:cs typeface="American Typewriter"/>
              </a:rPr>
              <a:t/>
            </a:r>
            <a:br>
              <a:rPr lang="en-US" sz="2000" cap="none" dirty="0">
                <a:latin typeface="American Typewriter"/>
                <a:cs typeface="American Typewriter"/>
              </a:rPr>
            </a:br>
            <a:r>
              <a:rPr lang="en-US" sz="1400" cap="none" dirty="0">
                <a:latin typeface="American Typewriter"/>
                <a:cs typeface="American Typewriter"/>
              </a:rPr>
              <a:t/>
            </a:r>
            <a:br>
              <a:rPr lang="en-US" sz="1400" cap="none" dirty="0">
                <a:latin typeface="American Typewriter"/>
                <a:cs typeface="American Typewriter"/>
              </a:rPr>
            </a:br>
            <a:r>
              <a:rPr lang="en-US" sz="1400" cap="none" dirty="0">
                <a:latin typeface="American Typewriter"/>
                <a:cs typeface="American Typewriter"/>
              </a:rPr>
              <a:t>In </a:t>
            </a:r>
            <a:r>
              <a:rPr lang="en-US" sz="1400" cap="none" dirty="0" smtClean="0">
                <a:latin typeface="American Typewriter"/>
                <a:cs typeface="American Typewriter"/>
              </a:rPr>
              <a:t>1994</a:t>
            </a:r>
            <a:r>
              <a:rPr lang="en-US" sz="1400" cap="none" dirty="0">
                <a:latin typeface="American Typewriter"/>
                <a:cs typeface="American Typewriter"/>
              </a:rPr>
              <a:t>, the current logo was created. If you look closely at the space between the E and the X, you will notice a small arrow hidden in between, meant to symbolize FedEx's speed and accuracy.</a:t>
            </a:r>
          </a:p>
        </p:txBody>
      </p:sp>
    </p:spTree>
    <p:extLst>
      <p:ext uri="{BB962C8B-B14F-4D97-AF65-F5344CB8AC3E}">
        <p14:creationId xmlns:p14="http://schemas.microsoft.com/office/powerpoint/2010/main" val="1239443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gg1lb1qdqyiaxwoxvi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037" y="467284"/>
            <a:ext cx="7874000" cy="5080000"/>
          </a:xfrm>
          <a:prstGeom prst="rect">
            <a:avLst/>
          </a:prstGeom>
        </p:spPr>
      </p:pic>
    </p:spTree>
    <p:extLst>
      <p:ext uri="{BB962C8B-B14F-4D97-AF65-F5344CB8AC3E}">
        <p14:creationId xmlns:p14="http://schemas.microsoft.com/office/powerpoint/2010/main" val="2495055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19200" y="5487599"/>
            <a:ext cx="6400800" cy="762266"/>
          </a:xfrm>
        </p:spPr>
        <p:txBody>
          <a:bodyPr>
            <a:normAutofit/>
          </a:bodyPr>
          <a:lstStyle/>
          <a:p>
            <a:r>
              <a:rPr lang="en-US" sz="2000" dirty="0" smtClean="0">
                <a:latin typeface="Helvetica"/>
                <a:cs typeface="Helvetica"/>
              </a:rPr>
              <a:t>YES</a:t>
            </a:r>
            <a:endParaRPr lang="en-US" sz="2000" dirty="0">
              <a:latin typeface="Helvetica"/>
              <a:cs typeface="Helvetica"/>
            </a:endParaRPr>
          </a:p>
        </p:txBody>
      </p:sp>
      <p:sp>
        <p:nvSpPr>
          <p:cNvPr id="3" name="Title 2"/>
          <p:cNvSpPr>
            <a:spLocks noGrp="1"/>
          </p:cNvSpPr>
          <p:nvPr>
            <p:ph type="ctrTitle"/>
          </p:nvPr>
        </p:nvSpPr>
        <p:spPr>
          <a:xfrm>
            <a:off x="685800" y="419358"/>
            <a:ext cx="7772400" cy="4792661"/>
          </a:xfrm>
        </p:spPr>
        <p:txBody>
          <a:bodyPr/>
          <a:lstStyle/>
          <a:p>
            <a:r>
              <a:rPr lang="en-US" sz="2000" cap="none" dirty="0">
                <a:latin typeface="American Typewriter"/>
                <a:cs typeface="American Typewriter"/>
              </a:rPr>
              <a:t>Red Telephone Box</a:t>
            </a:r>
            <a:br>
              <a:rPr lang="en-US" sz="2000" cap="none" dirty="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smtClean="0">
                <a:latin typeface="American Typewriter"/>
                <a:cs typeface="American Typewriter"/>
              </a:rPr>
              <a:t>Year </a:t>
            </a:r>
            <a:r>
              <a:rPr lang="en-US" sz="2000" cap="none" dirty="0">
                <a:latin typeface="American Typewriter"/>
                <a:cs typeface="American Typewriter"/>
              </a:rPr>
              <a:t>Invented: 1920</a:t>
            </a:r>
            <a:br>
              <a:rPr lang="en-US" sz="2000" cap="none" dirty="0">
                <a:latin typeface="American Typewriter"/>
                <a:cs typeface="American Typewriter"/>
              </a:rPr>
            </a:br>
            <a:r>
              <a:rPr lang="en-US" sz="2000" cap="none" dirty="0">
                <a:latin typeface="American Typewriter"/>
                <a:cs typeface="American Typewriter"/>
              </a:rPr>
              <a:t/>
            </a:r>
            <a:br>
              <a:rPr lang="en-US" sz="2000" cap="none" dirty="0">
                <a:latin typeface="American Typewriter"/>
                <a:cs typeface="American Typewriter"/>
              </a:rPr>
            </a:br>
            <a:r>
              <a:rPr lang="en-US" sz="2000" cap="none" dirty="0">
                <a:latin typeface="American Typewriter"/>
                <a:cs typeface="American Typewriter"/>
              </a:rPr>
              <a:t>Designer: Sir Giles Gilbert Scott</a:t>
            </a:r>
            <a:br>
              <a:rPr lang="en-US" sz="2000" cap="none" dirty="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1400" cap="none" dirty="0">
                <a:latin typeface="American Typewriter"/>
                <a:cs typeface="American Typewriter"/>
              </a:rPr>
              <a:t/>
            </a:r>
            <a:br>
              <a:rPr lang="en-US" sz="1400" cap="none" dirty="0">
                <a:latin typeface="American Typewriter"/>
                <a:cs typeface="American Typewriter"/>
              </a:rPr>
            </a:br>
            <a:r>
              <a:rPr lang="en-US" sz="1400" cap="none" dirty="0" smtClean="0">
                <a:latin typeface="American Typewriter"/>
                <a:cs typeface="American Typewriter"/>
              </a:rPr>
              <a:t>The red telephone boxes found scattered around the UK and occupied territories have become an iconic symbol of </a:t>
            </a:r>
            <a:r>
              <a:rPr lang="en-US" sz="1400" cap="none" dirty="0">
                <a:latin typeface="American Typewriter"/>
                <a:cs typeface="American Typewriter"/>
              </a:rPr>
              <a:t>E</a:t>
            </a:r>
            <a:r>
              <a:rPr lang="en-US" sz="1400" cap="none" dirty="0" smtClean="0">
                <a:latin typeface="American Typewriter"/>
                <a:cs typeface="American Typewriter"/>
              </a:rPr>
              <a:t>ngland. The first standard telephone kiosk was introduced in 1920. Because of widespread dissatisfaction with the original design, the </a:t>
            </a:r>
            <a:r>
              <a:rPr lang="en-US" sz="1400" cap="none" dirty="0">
                <a:latin typeface="American Typewriter"/>
                <a:cs typeface="American Typewriter"/>
              </a:rPr>
              <a:t>L</a:t>
            </a:r>
            <a:r>
              <a:rPr lang="en-US" sz="1400" cap="none" dirty="0" smtClean="0">
                <a:latin typeface="American Typewriter"/>
                <a:cs typeface="American Typewriter"/>
              </a:rPr>
              <a:t>ondon metropolitan borough joint standing committee organized a competition to find a more appealing design. Sir Giles Gilbert </a:t>
            </a:r>
            <a:r>
              <a:rPr lang="en-US" sz="1400" cap="none" dirty="0">
                <a:latin typeface="American Typewriter"/>
                <a:cs typeface="American Typewriter"/>
              </a:rPr>
              <a:t>S</a:t>
            </a:r>
            <a:r>
              <a:rPr lang="en-US" sz="1400" cap="none" dirty="0" smtClean="0">
                <a:latin typeface="American Typewriter"/>
                <a:cs typeface="American Typewriter"/>
              </a:rPr>
              <a:t>cott won the competition, and the post office chose to produce it in steel and paint it red.</a:t>
            </a:r>
            <a:endParaRPr lang="en-US" sz="1400" cap="none" dirty="0">
              <a:latin typeface="American Typewriter"/>
              <a:cs typeface="American Typewriter"/>
            </a:endParaRPr>
          </a:p>
        </p:txBody>
      </p:sp>
    </p:spTree>
    <p:extLst>
      <p:ext uri="{BB962C8B-B14F-4D97-AF65-F5344CB8AC3E}">
        <p14:creationId xmlns:p14="http://schemas.microsoft.com/office/powerpoint/2010/main" val="2822172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tz3xorkgzpsxeldxkti.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998" y="479377"/>
            <a:ext cx="7874000" cy="5080000"/>
          </a:xfrm>
          <a:prstGeom prst="rect">
            <a:avLst/>
          </a:prstGeom>
        </p:spPr>
      </p:pic>
    </p:spTree>
    <p:extLst>
      <p:ext uri="{BB962C8B-B14F-4D97-AF65-F5344CB8AC3E}">
        <p14:creationId xmlns:p14="http://schemas.microsoft.com/office/powerpoint/2010/main" val="3699373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19200" y="5691285"/>
            <a:ext cx="6400800" cy="558579"/>
          </a:xfrm>
        </p:spPr>
        <p:txBody>
          <a:bodyPr>
            <a:normAutofit/>
          </a:bodyPr>
          <a:lstStyle/>
          <a:p>
            <a:r>
              <a:rPr lang="en-US" sz="2000" dirty="0" smtClean="0">
                <a:latin typeface="Helvetica"/>
                <a:cs typeface="Helvetica"/>
              </a:rPr>
              <a:t>YES</a:t>
            </a:r>
            <a:endParaRPr lang="en-US" sz="2000" dirty="0">
              <a:latin typeface="Helvetica"/>
              <a:cs typeface="Helvetica"/>
            </a:endParaRPr>
          </a:p>
        </p:txBody>
      </p:sp>
      <p:sp>
        <p:nvSpPr>
          <p:cNvPr id="3" name="Title 2"/>
          <p:cNvSpPr>
            <a:spLocks noGrp="1"/>
          </p:cNvSpPr>
          <p:nvPr>
            <p:ph type="ctrTitle"/>
          </p:nvPr>
        </p:nvSpPr>
        <p:spPr>
          <a:xfrm>
            <a:off x="685800" y="347465"/>
            <a:ext cx="7772400" cy="5092203"/>
          </a:xfrm>
        </p:spPr>
        <p:txBody>
          <a:bodyPr/>
          <a:lstStyle/>
          <a:p>
            <a:r>
              <a:rPr lang="en-US" sz="2000" cap="none" dirty="0" err="1">
                <a:latin typeface="American Typewriter"/>
                <a:cs typeface="American Typewriter"/>
              </a:rPr>
              <a:t>JanSport</a:t>
            </a:r>
            <a:r>
              <a:rPr lang="en-US" sz="2000" cap="none" dirty="0">
                <a:latin typeface="American Typewriter"/>
                <a:cs typeface="American Typewriter"/>
              </a:rPr>
              <a:t> Backpack</a:t>
            </a:r>
            <a:br>
              <a:rPr lang="en-US" sz="2000" cap="none" dirty="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smtClean="0">
                <a:latin typeface="American Typewriter"/>
                <a:cs typeface="American Typewriter"/>
              </a:rPr>
              <a:t>Year </a:t>
            </a:r>
            <a:r>
              <a:rPr lang="en-US" sz="2000" cap="none" dirty="0">
                <a:latin typeface="American Typewriter"/>
                <a:cs typeface="American Typewriter"/>
              </a:rPr>
              <a:t>Invented: 1967</a:t>
            </a:r>
            <a:br>
              <a:rPr lang="en-US" sz="2000" cap="none" dirty="0">
                <a:latin typeface="American Typewriter"/>
                <a:cs typeface="American Typewriter"/>
              </a:rPr>
            </a:br>
            <a:r>
              <a:rPr lang="en-US" sz="2000" cap="none" dirty="0">
                <a:latin typeface="American Typewriter"/>
                <a:cs typeface="American Typewriter"/>
              </a:rPr>
              <a:t/>
            </a:r>
            <a:br>
              <a:rPr lang="en-US" sz="2000" cap="none" dirty="0">
                <a:latin typeface="American Typewriter"/>
                <a:cs typeface="American Typewriter"/>
              </a:rPr>
            </a:br>
            <a:r>
              <a:rPr lang="en-US" sz="2000" cap="none" dirty="0">
                <a:latin typeface="American Typewriter"/>
                <a:cs typeface="American Typewriter"/>
              </a:rPr>
              <a:t>Designer: Murray </a:t>
            </a:r>
            <a:r>
              <a:rPr lang="en-US" sz="2000" cap="none" dirty="0" err="1">
                <a:latin typeface="American Typewriter"/>
                <a:cs typeface="American Typewriter"/>
              </a:rPr>
              <a:t>Pletz</a:t>
            </a:r>
            <a:r>
              <a:rPr lang="en-US" sz="2000" cap="none" dirty="0">
                <a:latin typeface="American Typewriter"/>
                <a:cs typeface="American Typewriter"/>
              </a:rPr>
              <a:t>, Skip </a:t>
            </a:r>
            <a:r>
              <a:rPr lang="en-US" sz="2000" cap="none" dirty="0" err="1">
                <a:latin typeface="American Typewriter"/>
                <a:cs typeface="American Typewriter"/>
              </a:rPr>
              <a:t>Yowell</a:t>
            </a:r>
            <a:r>
              <a:rPr lang="en-US" sz="2000" cap="none" dirty="0">
                <a:latin typeface="American Typewriter"/>
                <a:cs typeface="American Typewriter"/>
              </a:rPr>
              <a:t>, and Jan </a:t>
            </a:r>
            <a:r>
              <a:rPr lang="en-US" sz="2000" cap="none" dirty="0" smtClean="0">
                <a:latin typeface="American Typewriter"/>
                <a:cs typeface="American Typewriter"/>
              </a:rPr>
              <a:t>Lewis</a:t>
            </a:r>
            <a:br>
              <a:rPr lang="en-US" sz="2000" cap="none" dirty="0" smtClean="0">
                <a:latin typeface="American Typewriter"/>
                <a:cs typeface="American Typewriter"/>
              </a:rPr>
            </a:br>
            <a:r>
              <a:rPr lang="en-US" sz="2000" cap="none" dirty="0">
                <a:latin typeface="American Typewriter"/>
                <a:cs typeface="American Typewriter"/>
              </a:rPr>
              <a:t/>
            </a:r>
            <a:br>
              <a:rPr lang="en-US" sz="2000" cap="none" dirty="0">
                <a:latin typeface="American Typewriter"/>
                <a:cs typeface="American Typewriter"/>
              </a:rPr>
            </a:br>
            <a:r>
              <a:rPr lang="en-US" sz="1400" cap="none" dirty="0">
                <a:latin typeface="American Typewriter"/>
                <a:cs typeface="American Typewriter"/>
              </a:rPr>
              <a:t/>
            </a:r>
            <a:br>
              <a:rPr lang="en-US" sz="1400" cap="none" dirty="0">
                <a:latin typeface="American Typewriter"/>
                <a:cs typeface="American Typewriter"/>
              </a:rPr>
            </a:br>
            <a:r>
              <a:rPr lang="en-US" sz="1400" cap="none" dirty="0" err="1">
                <a:latin typeface="American Typewriter"/>
                <a:cs typeface="American Typewriter"/>
              </a:rPr>
              <a:t>JanSport</a:t>
            </a:r>
            <a:r>
              <a:rPr lang="en-US" sz="1400" cap="none" dirty="0">
                <a:latin typeface="American Typewriter"/>
                <a:cs typeface="American Typewriter"/>
              </a:rPr>
              <a:t> came to be through a backpack design competition. An aluminum company sponsored the competition to solicit new backpack designs. Murray </a:t>
            </a:r>
            <a:r>
              <a:rPr lang="en-US" sz="1400" cap="none" dirty="0" err="1">
                <a:latin typeface="American Typewriter"/>
                <a:cs typeface="American Typewriter"/>
              </a:rPr>
              <a:t>Pletz</a:t>
            </a:r>
            <a:r>
              <a:rPr lang="en-US" sz="1400" cap="none" dirty="0">
                <a:latin typeface="American Typewriter"/>
                <a:cs typeface="American Typewriter"/>
              </a:rPr>
              <a:t> won the competition; with his winnings, he started a new company with his cousin, Skip </a:t>
            </a:r>
            <a:r>
              <a:rPr lang="en-US" sz="1400" cap="none" dirty="0" err="1">
                <a:latin typeface="American Typewriter"/>
                <a:cs typeface="American Typewriter"/>
              </a:rPr>
              <a:t>Yowell</a:t>
            </a:r>
            <a:r>
              <a:rPr lang="en-US" sz="1400" cap="none" dirty="0">
                <a:latin typeface="American Typewriter"/>
                <a:cs typeface="American Typewriter"/>
              </a:rPr>
              <a:t>, and his girlfriend, Jan Lewis (the namesake of the company). During the '70s, after the company was under new ownership, they started marketing their backpacks more heavily to schools and colleges, and by the 1990s, </a:t>
            </a:r>
            <a:r>
              <a:rPr lang="en-US" sz="1400" cap="none" dirty="0" err="1">
                <a:latin typeface="American Typewriter"/>
                <a:cs typeface="American Typewriter"/>
              </a:rPr>
              <a:t>JanSport</a:t>
            </a:r>
            <a:r>
              <a:rPr lang="en-US" sz="1400" cap="none" dirty="0">
                <a:latin typeface="American Typewriter"/>
                <a:cs typeface="American Typewriter"/>
              </a:rPr>
              <a:t> was the supplier for almost 30% of backpacks in the U.S.</a:t>
            </a:r>
          </a:p>
        </p:txBody>
      </p:sp>
    </p:spTree>
    <p:extLst>
      <p:ext uri="{BB962C8B-B14F-4D97-AF65-F5344CB8AC3E}">
        <p14:creationId xmlns:p14="http://schemas.microsoft.com/office/powerpoint/2010/main" val="2238581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zxzobqijonddytybozw.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978" y="519926"/>
            <a:ext cx="7874000" cy="5080000"/>
          </a:xfrm>
          <a:prstGeom prst="rect">
            <a:avLst/>
          </a:prstGeom>
        </p:spPr>
      </p:pic>
    </p:spTree>
    <p:extLst>
      <p:ext uri="{BB962C8B-B14F-4D97-AF65-F5344CB8AC3E}">
        <p14:creationId xmlns:p14="http://schemas.microsoft.com/office/powerpoint/2010/main" val="3665034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19200" y="5715250"/>
            <a:ext cx="6400800" cy="534614"/>
          </a:xfrm>
        </p:spPr>
        <p:txBody>
          <a:bodyPr>
            <a:normAutofit/>
          </a:bodyPr>
          <a:lstStyle/>
          <a:p>
            <a:r>
              <a:rPr lang="en-US" sz="2000" dirty="0" smtClean="0">
                <a:latin typeface="Helvetica"/>
                <a:cs typeface="Helvetica"/>
              </a:rPr>
              <a:t>YES</a:t>
            </a:r>
            <a:endParaRPr lang="en-US" sz="2000" dirty="0">
              <a:latin typeface="Helvetica"/>
              <a:cs typeface="Helvetica"/>
            </a:endParaRPr>
          </a:p>
        </p:txBody>
      </p:sp>
      <p:sp>
        <p:nvSpPr>
          <p:cNvPr id="3" name="Title 2"/>
          <p:cNvSpPr>
            <a:spLocks noGrp="1"/>
          </p:cNvSpPr>
          <p:nvPr>
            <p:ph type="ctrTitle"/>
          </p:nvPr>
        </p:nvSpPr>
        <p:spPr>
          <a:xfrm>
            <a:off x="685800" y="347464"/>
            <a:ext cx="7772400" cy="5068243"/>
          </a:xfrm>
        </p:spPr>
        <p:txBody>
          <a:bodyPr/>
          <a:lstStyle/>
          <a:p>
            <a:r>
              <a:rPr lang="en-US" sz="2000" cap="none" dirty="0">
                <a:latin typeface="American Typewriter"/>
                <a:cs typeface="American Typewriter"/>
              </a:rPr>
              <a:t>UPS</a:t>
            </a:r>
            <a:br>
              <a:rPr lang="en-US" sz="2000" cap="none" dirty="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smtClean="0">
                <a:latin typeface="American Typewriter"/>
                <a:cs typeface="American Typewriter"/>
              </a:rPr>
              <a:t>Year </a:t>
            </a:r>
            <a:r>
              <a:rPr lang="en-US" sz="2000" cap="none" dirty="0">
                <a:latin typeface="American Typewriter"/>
                <a:cs typeface="American Typewriter"/>
              </a:rPr>
              <a:t>Company Founded: 1907</a:t>
            </a:r>
            <a:br>
              <a:rPr lang="en-US" sz="2000" cap="none" dirty="0">
                <a:latin typeface="American Typewriter"/>
                <a:cs typeface="American Typewriter"/>
              </a:rPr>
            </a:br>
            <a:r>
              <a:rPr lang="en-US" sz="2000" cap="none" dirty="0">
                <a:latin typeface="American Typewriter"/>
                <a:cs typeface="American Typewriter"/>
              </a:rPr>
              <a:t/>
            </a:r>
            <a:br>
              <a:rPr lang="en-US" sz="2000" cap="none" dirty="0">
                <a:latin typeface="American Typewriter"/>
                <a:cs typeface="American Typewriter"/>
              </a:rPr>
            </a:br>
            <a:r>
              <a:rPr lang="en-US" sz="2000" cap="none" dirty="0">
                <a:latin typeface="American Typewriter"/>
                <a:cs typeface="American Typewriter"/>
              </a:rPr>
              <a:t>Year Logo Introduced: 1919</a:t>
            </a:r>
            <a:br>
              <a:rPr lang="en-US" sz="2000" cap="none" dirty="0">
                <a:latin typeface="American Typewriter"/>
                <a:cs typeface="American Typewriter"/>
              </a:rPr>
            </a:br>
            <a:r>
              <a:rPr lang="en-US" sz="2000" cap="none" dirty="0">
                <a:latin typeface="American Typewriter"/>
                <a:cs typeface="American Typewriter"/>
              </a:rPr>
              <a:t/>
            </a:r>
            <a:br>
              <a:rPr lang="en-US" sz="2000" cap="none" dirty="0">
                <a:latin typeface="American Typewriter"/>
                <a:cs typeface="American Typewriter"/>
              </a:rPr>
            </a:br>
            <a:r>
              <a:rPr lang="en-US" sz="2000" cap="none" dirty="0">
                <a:latin typeface="American Typewriter"/>
                <a:cs typeface="American Typewriter"/>
              </a:rPr>
              <a:t>Logo Designer: Paul Rand (1961)</a:t>
            </a:r>
            <a:r>
              <a:rPr lang="en-US" sz="2000" cap="none" dirty="0" smtClean="0">
                <a:latin typeface="American Typewriter"/>
                <a:cs typeface="American Typewriter"/>
              </a:rPr>
              <a:t/>
            </a:r>
            <a:br>
              <a:rPr lang="en-US" sz="2000" cap="none" dirty="0" smtClean="0">
                <a:latin typeface="American Typewriter"/>
                <a:cs typeface="American Typewriter"/>
              </a:rPr>
            </a:br>
            <a:r>
              <a:rPr lang="en-US" sz="1400" cap="none" dirty="0">
                <a:latin typeface="American Typewriter"/>
                <a:cs typeface="American Typewriter"/>
              </a:rPr>
              <a:t/>
            </a:r>
            <a:br>
              <a:rPr lang="en-US" sz="1400" cap="none" dirty="0">
                <a:latin typeface="American Typewriter"/>
                <a:cs typeface="American Typewriter"/>
              </a:rPr>
            </a:br>
            <a:r>
              <a:rPr lang="en-US" sz="1400" cap="none" dirty="0">
                <a:latin typeface="American Typewriter"/>
                <a:cs typeface="American Typewriter"/>
              </a:rPr>
              <a:t/>
            </a:r>
            <a:br>
              <a:rPr lang="en-US" sz="1400" cap="none" dirty="0">
                <a:latin typeface="American Typewriter"/>
                <a:cs typeface="American Typewriter"/>
              </a:rPr>
            </a:br>
            <a:r>
              <a:rPr lang="en-US" sz="1400" cap="none" dirty="0">
                <a:latin typeface="American Typewriter"/>
                <a:cs typeface="American Typewriter"/>
              </a:rPr>
              <a:t>The first UPS "shield" logo was created in 1916 when founder Jim Casey merged the company with a local rival delivery service, and the shield shape stuck (it is still being used today), with the exception of a few font and design changes. UPS' second logo, introduced in 1937, was the first logo that had the letters "UPS" on it, and in 1961, Paul Rand designed the third UPS logo which featured a bow-tied package above the shield. In 2003, UPS switched to a glossy brown version of logo with the company name contained within the shield.</a:t>
            </a:r>
          </a:p>
        </p:txBody>
      </p:sp>
    </p:spTree>
    <p:extLst>
      <p:ext uri="{BB962C8B-B14F-4D97-AF65-F5344CB8AC3E}">
        <p14:creationId xmlns:p14="http://schemas.microsoft.com/office/powerpoint/2010/main" val="3008116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np8ou8szfeet3lg9nk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879" y="479376"/>
            <a:ext cx="7874000" cy="5080000"/>
          </a:xfrm>
          <a:prstGeom prst="rect">
            <a:avLst/>
          </a:prstGeom>
        </p:spPr>
      </p:pic>
    </p:spTree>
    <p:extLst>
      <p:ext uri="{BB962C8B-B14F-4D97-AF65-F5344CB8AC3E}">
        <p14:creationId xmlns:p14="http://schemas.microsoft.com/office/powerpoint/2010/main" val="399060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19200" y="5691285"/>
            <a:ext cx="6400800" cy="558579"/>
          </a:xfrm>
        </p:spPr>
        <p:txBody>
          <a:bodyPr>
            <a:normAutofit/>
          </a:bodyPr>
          <a:lstStyle/>
          <a:p>
            <a:r>
              <a:rPr lang="en-US" sz="2000" dirty="0" smtClean="0">
                <a:latin typeface="Helvetica"/>
                <a:cs typeface="Helvetica"/>
              </a:rPr>
              <a:t>YES</a:t>
            </a:r>
            <a:endParaRPr lang="en-US" sz="2000" dirty="0">
              <a:latin typeface="Helvetica"/>
              <a:cs typeface="Helvetica"/>
            </a:endParaRPr>
          </a:p>
        </p:txBody>
      </p:sp>
      <p:sp>
        <p:nvSpPr>
          <p:cNvPr id="3" name="Title 2"/>
          <p:cNvSpPr>
            <a:spLocks noGrp="1"/>
          </p:cNvSpPr>
          <p:nvPr>
            <p:ph type="ctrTitle"/>
          </p:nvPr>
        </p:nvSpPr>
        <p:spPr>
          <a:xfrm>
            <a:off x="685800" y="347465"/>
            <a:ext cx="7772400" cy="4864555"/>
          </a:xfrm>
        </p:spPr>
        <p:txBody>
          <a:bodyPr/>
          <a:lstStyle/>
          <a:p>
            <a:r>
              <a:rPr lang="en-US" sz="2000" cap="none" dirty="0">
                <a:latin typeface="American Typewriter"/>
                <a:cs typeface="American Typewriter"/>
              </a:rPr>
              <a:t>Converse Sneakers</a:t>
            </a:r>
            <a:br>
              <a:rPr lang="en-US" sz="2000" cap="none" dirty="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smtClean="0">
                <a:latin typeface="American Typewriter"/>
                <a:cs typeface="American Typewriter"/>
              </a:rPr>
              <a:t>Year </a:t>
            </a:r>
            <a:r>
              <a:rPr lang="en-US" sz="2000" cap="none" dirty="0">
                <a:latin typeface="American Typewriter"/>
                <a:cs typeface="American Typewriter"/>
              </a:rPr>
              <a:t>Invented: 1892</a:t>
            </a:r>
            <a:br>
              <a:rPr lang="en-US" sz="2000" cap="none" dirty="0">
                <a:latin typeface="American Typewriter"/>
                <a:cs typeface="American Typewriter"/>
              </a:rPr>
            </a:br>
            <a:r>
              <a:rPr lang="en-US" sz="2000" cap="none" dirty="0">
                <a:latin typeface="American Typewriter"/>
                <a:cs typeface="American Typewriter"/>
              </a:rPr>
              <a:t/>
            </a:r>
            <a:br>
              <a:rPr lang="en-US" sz="2000" cap="none" dirty="0">
                <a:latin typeface="American Typewriter"/>
                <a:cs typeface="American Typewriter"/>
              </a:rPr>
            </a:br>
            <a:r>
              <a:rPr lang="en-US" sz="2000" cap="none" dirty="0">
                <a:latin typeface="American Typewriter"/>
                <a:cs typeface="American Typewriter"/>
              </a:rPr>
              <a:t>Designer: U.S. Rubber Company</a:t>
            </a:r>
            <a:br>
              <a:rPr lang="en-US" sz="2000" cap="none" dirty="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1400" cap="none" dirty="0">
                <a:latin typeface="American Typewriter"/>
                <a:cs typeface="American Typewriter"/>
              </a:rPr>
              <a:t/>
            </a:r>
            <a:br>
              <a:rPr lang="en-US" sz="1400" cap="none" dirty="0">
                <a:latin typeface="American Typewriter"/>
                <a:cs typeface="American Typewriter"/>
              </a:rPr>
            </a:br>
            <a:r>
              <a:rPr lang="en-US" sz="1400" cap="none" dirty="0">
                <a:latin typeface="American Typewriter"/>
                <a:cs typeface="American Typewriter"/>
              </a:rPr>
              <a:t>The sneaker we are familiar with today stems from the U.S. Rubber Company's design for </a:t>
            </a:r>
            <a:r>
              <a:rPr lang="en-US" sz="1400" cap="none" dirty="0" err="1">
                <a:latin typeface="American Typewriter"/>
                <a:cs typeface="American Typewriter"/>
              </a:rPr>
              <a:t>Keds</a:t>
            </a:r>
            <a:r>
              <a:rPr lang="en-US" sz="1400" cap="none" dirty="0">
                <a:latin typeface="American Typewriter"/>
                <a:cs typeface="American Typewriter"/>
              </a:rPr>
              <a:t> shoes. These rubber-soled, canvas-topped shoes were mass-produced until 1917. That same year, </a:t>
            </a:r>
            <a:r>
              <a:rPr lang="en-US" sz="1400" cap="none" dirty="0" err="1">
                <a:latin typeface="American Typewriter"/>
                <a:cs typeface="American Typewriter"/>
              </a:rPr>
              <a:t>Marguis</a:t>
            </a:r>
            <a:r>
              <a:rPr lang="en-US" sz="1400" cap="none" dirty="0">
                <a:latin typeface="American Typewriter"/>
                <a:cs typeface="American Typewriter"/>
              </a:rPr>
              <a:t> Converse produced the first shoe made for basketball, the Converse All Star. In 1923, Chuck Taylor, an Indiana basketball player, endorsed the shoe and the name was changed to Chuck Taylor All-Stars.</a:t>
            </a:r>
          </a:p>
        </p:txBody>
      </p:sp>
    </p:spTree>
    <p:extLst>
      <p:ext uri="{BB962C8B-B14F-4D97-AF65-F5344CB8AC3E}">
        <p14:creationId xmlns:p14="http://schemas.microsoft.com/office/powerpoint/2010/main" val="3357557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dizkcofn7mxddup7ez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899" y="455414"/>
            <a:ext cx="7874000" cy="5080000"/>
          </a:xfrm>
          <a:prstGeom prst="rect">
            <a:avLst/>
          </a:prstGeom>
        </p:spPr>
      </p:pic>
    </p:spTree>
    <p:extLst>
      <p:ext uri="{BB962C8B-B14F-4D97-AF65-F5344CB8AC3E}">
        <p14:creationId xmlns:p14="http://schemas.microsoft.com/office/powerpoint/2010/main" val="4257223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fzwrqmdbrhd8z8mmjfg.jpg"/>
          <p:cNvPicPr>
            <a:picLocks noGrp="1" noChangeAspect="1"/>
          </p:cNvPicPr>
          <p:nvPr>
            <p:ph sz="quarter" idx="13"/>
          </p:nvPr>
        </p:nvPicPr>
        <p:blipFill rotWithShape="1">
          <a:blip r:embed="rId2">
            <a:extLst>
              <a:ext uri="{28A0092B-C50C-407E-A947-70E740481C1C}">
                <a14:useLocalDpi xmlns:a14="http://schemas.microsoft.com/office/drawing/2010/main" val="0"/>
              </a:ext>
            </a:extLst>
          </a:blip>
          <a:srcRect t="50001" b="7817"/>
          <a:stretch/>
        </p:blipFill>
        <p:spPr>
          <a:xfrm>
            <a:off x="609600" y="2084806"/>
            <a:ext cx="7924800" cy="2156699"/>
          </a:xfrm>
        </p:spPr>
      </p:pic>
    </p:spTree>
    <p:extLst>
      <p:ext uri="{BB962C8B-B14F-4D97-AF65-F5344CB8AC3E}">
        <p14:creationId xmlns:p14="http://schemas.microsoft.com/office/powerpoint/2010/main" val="2972845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19200" y="5331837"/>
            <a:ext cx="6400800" cy="918027"/>
          </a:xfrm>
        </p:spPr>
        <p:txBody>
          <a:bodyPr>
            <a:normAutofit/>
          </a:bodyPr>
          <a:lstStyle/>
          <a:p>
            <a:r>
              <a:rPr lang="en-US" sz="2000" dirty="0" smtClean="0">
                <a:latin typeface="Helvetica"/>
                <a:cs typeface="Helvetica"/>
              </a:rPr>
              <a:t>YES</a:t>
            </a:r>
            <a:endParaRPr lang="en-US" sz="2000" dirty="0">
              <a:latin typeface="Helvetica"/>
              <a:cs typeface="Helvetica"/>
            </a:endParaRPr>
          </a:p>
        </p:txBody>
      </p:sp>
      <p:sp>
        <p:nvSpPr>
          <p:cNvPr id="3" name="Title 2"/>
          <p:cNvSpPr>
            <a:spLocks noGrp="1"/>
          </p:cNvSpPr>
          <p:nvPr>
            <p:ph type="ctrTitle"/>
          </p:nvPr>
        </p:nvSpPr>
        <p:spPr>
          <a:xfrm>
            <a:off x="685800" y="347464"/>
            <a:ext cx="7772400" cy="4684831"/>
          </a:xfrm>
        </p:spPr>
        <p:txBody>
          <a:bodyPr/>
          <a:lstStyle/>
          <a:p>
            <a:r>
              <a:rPr lang="en-US" sz="2000" cap="none" dirty="0">
                <a:latin typeface="American Typewriter"/>
                <a:cs typeface="American Typewriter"/>
              </a:rPr>
              <a:t>Ford</a:t>
            </a:r>
            <a:br>
              <a:rPr lang="en-US" sz="2000" cap="none" dirty="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smtClean="0">
                <a:latin typeface="American Typewriter"/>
                <a:cs typeface="American Typewriter"/>
              </a:rPr>
              <a:t>Year </a:t>
            </a:r>
            <a:r>
              <a:rPr lang="en-US" sz="2000" cap="none" dirty="0">
                <a:latin typeface="American Typewriter"/>
                <a:cs typeface="American Typewriter"/>
              </a:rPr>
              <a:t>Company Founded: 1903</a:t>
            </a:r>
            <a:br>
              <a:rPr lang="en-US" sz="2000" cap="none" dirty="0">
                <a:latin typeface="American Typewriter"/>
                <a:cs typeface="American Typewriter"/>
              </a:rPr>
            </a:br>
            <a:r>
              <a:rPr lang="en-US" sz="2000" cap="none" dirty="0">
                <a:latin typeface="American Typewriter"/>
                <a:cs typeface="American Typewriter"/>
              </a:rPr>
              <a:t/>
            </a:r>
            <a:br>
              <a:rPr lang="en-US" sz="2000" cap="none" dirty="0">
                <a:latin typeface="American Typewriter"/>
                <a:cs typeface="American Typewriter"/>
              </a:rPr>
            </a:br>
            <a:r>
              <a:rPr lang="en-US" sz="2000" cap="none" dirty="0">
                <a:latin typeface="American Typewriter"/>
                <a:cs typeface="American Typewriter"/>
              </a:rPr>
              <a:t>Year Logo Introduced: 1903</a:t>
            </a:r>
            <a:br>
              <a:rPr lang="en-US" sz="2000" cap="none" dirty="0">
                <a:latin typeface="American Typewriter"/>
                <a:cs typeface="American Typewriter"/>
              </a:rPr>
            </a:br>
            <a:r>
              <a:rPr lang="en-US" sz="2000" cap="none" dirty="0">
                <a:latin typeface="American Typewriter"/>
                <a:cs typeface="American Typewriter"/>
              </a:rPr>
              <a:t/>
            </a:r>
            <a:br>
              <a:rPr lang="en-US" sz="2000" cap="none" dirty="0">
                <a:latin typeface="American Typewriter"/>
                <a:cs typeface="American Typewriter"/>
              </a:rPr>
            </a:br>
            <a:r>
              <a:rPr lang="en-US" sz="2000" cap="none" dirty="0">
                <a:latin typeface="American Typewriter"/>
                <a:cs typeface="American Typewriter"/>
              </a:rPr>
              <a:t>Logo Designer: Childe Harold Wills (1907</a:t>
            </a:r>
            <a:r>
              <a:rPr lang="en-US" sz="2000" cap="none" dirty="0" smtClean="0">
                <a:latin typeface="American Typewriter"/>
                <a:cs typeface="American Typewriter"/>
              </a:rPr>
              <a:t>)</a:t>
            </a:r>
            <a:br>
              <a:rPr lang="en-US" sz="2000" cap="none" dirty="0" smtClean="0">
                <a:latin typeface="American Typewriter"/>
                <a:cs typeface="American Typewriter"/>
              </a:rPr>
            </a:br>
            <a:r>
              <a:rPr lang="en-US" sz="2000" cap="none" dirty="0">
                <a:latin typeface="American Typewriter"/>
                <a:cs typeface="American Typewriter"/>
              </a:rPr>
              <a:t/>
            </a:r>
            <a:br>
              <a:rPr lang="en-US" sz="2000" cap="none" dirty="0">
                <a:latin typeface="American Typewriter"/>
                <a:cs typeface="American Typewriter"/>
              </a:rPr>
            </a:br>
            <a:r>
              <a:rPr lang="en-US" sz="1400" cap="none" dirty="0">
                <a:latin typeface="American Typewriter"/>
                <a:cs typeface="American Typewriter"/>
              </a:rPr>
              <a:t/>
            </a:r>
            <a:br>
              <a:rPr lang="en-US" sz="1400" cap="none" dirty="0">
                <a:latin typeface="American Typewriter"/>
                <a:cs typeface="American Typewriter"/>
              </a:rPr>
            </a:br>
            <a:r>
              <a:rPr lang="en-US" sz="1400" cap="none" dirty="0">
                <a:latin typeface="American Typewriter"/>
                <a:cs typeface="American Typewriter"/>
              </a:rPr>
              <a:t>Ford Motor company was actually Henry Ford's third automobile company. The first went bankrupt, and he left the second, which went on to become Cadillac. The original logo for the Ford Motor Co. was an embellished circle with the location and name of the company. It was changed to the famous blue oval in 1927 with the release of the Model A.</a:t>
            </a:r>
          </a:p>
        </p:txBody>
      </p:sp>
    </p:spTree>
    <p:extLst>
      <p:ext uri="{BB962C8B-B14F-4D97-AF65-F5344CB8AC3E}">
        <p14:creationId xmlns:p14="http://schemas.microsoft.com/office/powerpoint/2010/main" val="2352391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vtwkbyvaiznsaxubavpu.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056" y="323615"/>
            <a:ext cx="7874000" cy="5080000"/>
          </a:xfrm>
          <a:prstGeom prst="rect">
            <a:avLst/>
          </a:prstGeom>
        </p:spPr>
      </p:pic>
    </p:spTree>
    <p:extLst>
      <p:ext uri="{BB962C8B-B14F-4D97-AF65-F5344CB8AC3E}">
        <p14:creationId xmlns:p14="http://schemas.microsoft.com/office/powerpoint/2010/main" val="2036843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19200" y="5319855"/>
            <a:ext cx="6400800" cy="930009"/>
          </a:xfrm>
        </p:spPr>
        <p:txBody>
          <a:bodyPr>
            <a:normAutofit/>
          </a:bodyPr>
          <a:lstStyle/>
          <a:p>
            <a:r>
              <a:rPr lang="en-US" sz="2000" dirty="0" smtClean="0">
                <a:latin typeface="Helvetica"/>
                <a:cs typeface="Helvetica"/>
              </a:rPr>
              <a:t>YES</a:t>
            </a:r>
            <a:endParaRPr lang="en-US" sz="2000" dirty="0">
              <a:latin typeface="Helvetica"/>
              <a:cs typeface="Helvetica"/>
            </a:endParaRPr>
          </a:p>
        </p:txBody>
      </p:sp>
      <p:sp>
        <p:nvSpPr>
          <p:cNvPr id="3" name="Title 2"/>
          <p:cNvSpPr>
            <a:spLocks noGrp="1"/>
          </p:cNvSpPr>
          <p:nvPr>
            <p:ph type="ctrTitle"/>
          </p:nvPr>
        </p:nvSpPr>
        <p:spPr>
          <a:xfrm>
            <a:off x="685800" y="347465"/>
            <a:ext cx="7772400" cy="4241509"/>
          </a:xfrm>
        </p:spPr>
        <p:txBody>
          <a:bodyPr/>
          <a:lstStyle/>
          <a:p>
            <a:r>
              <a:rPr lang="en-US" sz="2000" cap="none" dirty="0">
                <a:latin typeface="American Typewriter"/>
                <a:cs typeface="American Typewriter"/>
              </a:rPr>
              <a:t>Glass Coca-Cola Bottle</a:t>
            </a:r>
            <a:br>
              <a:rPr lang="en-US" sz="2000" cap="none" dirty="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smtClean="0">
                <a:latin typeface="American Typewriter"/>
                <a:cs typeface="American Typewriter"/>
              </a:rPr>
              <a:t>Year </a:t>
            </a:r>
            <a:r>
              <a:rPr lang="en-US" sz="2000" cap="none" dirty="0">
                <a:latin typeface="American Typewriter"/>
                <a:cs typeface="American Typewriter"/>
              </a:rPr>
              <a:t>Invented: 1916</a:t>
            </a:r>
            <a:br>
              <a:rPr lang="en-US" sz="2000" cap="none" dirty="0">
                <a:latin typeface="American Typewriter"/>
                <a:cs typeface="American Typewriter"/>
              </a:rPr>
            </a:br>
            <a:r>
              <a:rPr lang="en-US" sz="2000" cap="none" dirty="0">
                <a:latin typeface="American Typewriter"/>
                <a:cs typeface="American Typewriter"/>
              </a:rPr>
              <a:t/>
            </a:r>
            <a:br>
              <a:rPr lang="en-US" sz="2000" cap="none" dirty="0">
                <a:latin typeface="American Typewriter"/>
                <a:cs typeface="American Typewriter"/>
              </a:rPr>
            </a:br>
            <a:r>
              <a:rPr lang="en-US" sz="2000" cap="none" dirty="0">
                <a:latin typeface="American Typewriter"/>
                <a:cs typeface="American Typewriter"/>
              </a:rPr>
              <a:t>Designer: Root Glass Co</a:t>
            </a:r>
            <a:r>
              <a:rPr lang="en-US" sz="2000" cap="none" dirty="0" smtClean="0">
                <a:latin typeface="American Typewriter"/>
                <a:cs typeface="American Typewriter"/>
              </a:rPr>
              <a:t>.</a:t>
            </a:r>
            <a:br>
              <a:rPr lang="en-US" sz="2000" cap="none" dirty="0" smtClean="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1400" cap="none" dirty="0">
                <a:latin typeface="American Typewriter"/>
                <a:cs typeface="American Typewriter"/>
              </a:rPr>
              <a:t/>
            </a:r>
            <a:br>
              <a:rPr lang="en-US" sz="1400" cap="none" dirty="0">
                <a:latin typeface="American Typewriter"/>
                <a:cs typeface="American Typewriter"/>
              </a:rPr>
            </a:br>
            <a:r>
              <a:rPr lang="en-US" sz="1400" cap="none" dirty="0">
                <a:latin typeface="American Typewriter"/>
                <a:cs typeface="American Typewriter"/>
              </a:rPr>
              <a:t>Coca-Cola wanted to create a bottle that could be easily identified by shape alone, so in 1916, Root Glass company designed the 6.5 ounce bottle, inspired by the gourd-shaped coca pod.</a:t>
            </a:r>
          </a:p>
        </p:txBody>
      </p:sp>
    </p:spTree>
    <p:extLst>
      <p:ext uri="{BB962C8B-B14F-4D97-AF65-F5344CB8AC3E}">
        <p14:creationId xmlns:p14="http://schemas.microsoft.com/office/powerpoint/2010/main" val="2458023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mkhcvp9eaxyvehebrd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017" y="491359"/>
            <a:ext cx="7874000" cy="5080000"/>
          </a:xfrm>
          <a:prstGeom prst="rect">
            <a:avLst/>
          </a:prstGeom>
        </p:spPr>
      </p:pic>
    </p:spTree>
    <p:extLst>
      <p:ext uri="{BB962C8B-B14F-4D97-AF65-F5344CB8AC3E}">
        <p14:creationId xmlns:p14="http://schemas.microsoft.com/office/powerpoint/2010/main" val="1517206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19200" y="5487599"/>
            <a:ext cx="6400800" cy="762266"/>
          </a:xfrm>
        </p:spPr>
        <p:txBody>
          <a:bodyPr>
            <a:normAutofit/>
          </a:bodyPr>
          <a:lstStyle/>
          <a:p>
            <a:r>
              <a:rPr lang="en-US" sz="2000" dirty="0" smtClean="0">
                <a:latin typeface="Helvetica"/>
                <a:cs typeface="Helvetica"/>
              </a:rPr>
              <a:t>YES</a:t>
            </a:r>
            <a:endParaRPr lang="en-US" sz="2000" dirty="0">
              <a:latin typeface="Helvetica"/>
              <a:cs typeface="Helvetica"/>
            </a:endParaRPr>
          </a:p>
        </p:txBody>
      </p:sp>
      <p:sp>
        <p:nvSpPr>
          <p:cNvPr id="3" name="Title 2"/>
          <p:cNvSpPr>
            <a:spLocks noGrp="1"/>
          </p:cNvSpPr>
          <p:nvPr>
            <p:ph type="ctrTitle"/>
          </p:nvPr>
        </p:nvSpPr>
        <p:spPr>
          <a:xfrm>
            <a:off x="685800" y="419358"/>
            <a:ext cx="7772400" cy="4481139"/>
          </a:xfrm>
        </p:spPr>
        <p:txBody>
          <a:bodyPr/>
          <a:lstStyle/>
          <a:p>
            <a:r>
              <a:rPr lang="en-US" sz="2000" cap="none" dirty="0" smtClean="0">
                <a:latin typeface="American Typewriter"/>
                <a:cs typeface="American Typewriter"/>
              </a:rPr>
              <a:t>Pyrex Measuring Cup</a:t>
            </a:r>
            <a:br>
              <a:rPr lang="en-US" sz="2000" cap="none" dirty="0" smtClean="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smtClean="0">
                <a:latin typeface="American Typewriter"/>
                <a:cs typeface="American Typewriter"/>
              </a:rPr>
              <a:t>Year Invented: 1915</a:t>
            </a:r>
            <a:br>
              <a:rPr lang="en-US" sz="2000" cap="none" dirty="0" smtClean="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smtClean="0">
                <a:latin typeface="American Typewriter"/>
                <a:cs typeface="American Typewriter"/>
              </a:rPr>
              <a:t>Designer: Corning Class Works</a:t>
            </a:r>
            <a:br>
              <a:rPr lang="en-US" sz="2000" cap="none" dirty="0" smtClean="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a:latin typeface="American Typewriter"/>
                <a:cs typeface="American Typewriter"/>
              </a:rPr>
              <a:t/>
            </a:r>
            <a:br>
              <a:rPr lang="en-US" sz="2000" cap="none" dirty="0">
                <a:latin typeface="American Typewriter"/>
                <a:cs typeface="American Typewriter"/>
              </a:rPr>
            </a:br>
            <a:r>
              <a:rPr lang="en-US" sz="2000" cap="none" dirty="0">
                <a:latin typeface="American Typewriter"/>
                <a:cs typeface="American Typewriter"/>
              </a:rPr>
              <a:t/>
            </a:r>
            <a:br>
              <a:rPr lang="en-US" sz="2000" cap="none" dirty="0">
                <a:latin typeface="American Typewriter"/>
                <a:cs typeface="American Typewriter"/>
              </a:rPr>
            </a:br>
            <a:r>
              <a:rPr lang="en-US" sz="1400" cap="none" dirty="0">
                <a:latin typeface="American Typewriter"/>
                <a:cs typeface="American Typewriter"/>
              </a:rPr>
              <a:t/>
            </a:r>
            <a:br>
              <a:rPr lang="en-US" sz="1400" cap="none" dirty="0">
                <a:latin typeface="American Typewriter"/>
                <a:cs typeface="American Typewriter"/>
              </a:rPr>
            </a:br>
            <a:r>
              <a:rPr lang="en-US" sz="1400" cap="none" dirty="0" smtClean="0">
                <a:latin typeface="American Typewriter"/>
                <a:cs typeface="American Typewriter"/>
              </a:rPr>
              <a:t>75% percent of </a:t>
            </a:r>
            <a:r>
              <a:rPr lang="en-US" sz="1400" cap="none" dirty="0">
                <a:latin typeface="American Typewriter"/>
                <a:cs typeface="American Typewriter"/>
              </a:rPr>
              <a:t>A</a:t>
            </a:r>
            <a:r>
              <a:rPr lang="en-US" sz="1400" cap="none" dirty="0" smtClean="0">
                <a:latin typeface="American Typewriter"/>
                <a:cs typeface="American Typewriter"/>
              </a:rPr>
              <a:t>merican homes have some kind of </a:t>
            </a:r>
            <a:r>
              <a:rPr lang="en-US" sz="1400" cap="none" dirty="0">
                <a:latin typeface="American Typewriter"/>
                <a:cs typeface="American Typewriter"/>
              </a:rPr>
              <a:t>P</a:t>
            </a:r>
            <a:r>
              <a:rPr lang="en-US" sz="1400" cap="none" dirty="0" smtClean="0">
                <a:latin typeface="American Typewriter"/>
                <a:cs typeface="American Typewriter"/>
              </a:rPr>
              <a:t>yrex in their cupboards—either baking dishes, measuring cups, or other items from the line. Pyrex, invented by upstate </a:t>
            </a:r>
            <a:endParaRPr lang="en-US" sz="1400" cap="none" dirty="0">
              <a:latin typeface="American Typewriter"/>
              <a:cs typeface="American Typewriter"/>
            </a:endParaRPr>
          </a:p>
        </p:txBody>
      </p:sp>
    </p:spTree>
    <p:extLst>
      <p:ext uri="{BB962C8B-B14F-4D97-AF65-F5344CB8AC3E}">
        <p14:creationId xmlns:p14="http://schemas.microsoft.com/office/powerpoint/2010/main" val="3668976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19200" y="5715250"/>
            <a:ext cx="6400800" cy="534614"/>
          </a:xfrm>
        </p:spPr>
        <p:txBody>
          <a:bodyPr>
            <a:normAutofit/>
          </a:bodyPr>
          <a:lstStyle/>
          <a:p>
            <a:r>
              <a:rPr lang="en-US" sz="2000" dirty="0" smtClean="0">
                <a:latin typeface="Helvetica"/>
                <a:cs typeface="Helvetica"/>
              </a:rPr>
              <a:t>YES</a:t>
            </a:r>
            <a:endParaRPr lang="en-US" sz="2000" dirty="0">
              <a:latin typeface="Helvetica"/>
              <a:cs typeface="Helvetica"/>
            </a:endParaRPr>
          </a:p>
        </p:txBody>
      </p:sp>
      <p:sp>
        <p:nvSpPr>
          <p:cNvPr id="3" name="Title 2"/>
          <p:cNvSpPr>
            <a:spLocks noGrp="1"/>
          </p:cNvSpPr>
          <p:nvPr>
            <p:ph type="ctrTitle"/>
          </p:nvPr>
        </p:nvSpPr>
        <p:spPr>
          <a:xfrm>
            <a:off x="685800" y="347464"/>
            <a:ext cx="7772400" cy="5068243"/>
          </a:xfrm>
        </p:spPr>
        <p:txBody>
          <a:bodyPr/>
          <a:lstStyle/>
          <a:p>
            <a:r>
              <a:rPr lang="en-US" sz="2000" cap="none" dirty="0">
                <a:latin typeface="American Typewriter"/>
                <a:cs typeface="American Typewriter"/>
              </a:rPr>
              <a:t>7-Eleven</a:t>
            </a:r>
            <a:br>
              <a:rPr lang="en-US" sz="2000" cap="none" dirty="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smtClean="0">
                <a:latin typeface="American Typewriter"/>
                <a:cs typeface="American Typewriter"/>
              </a:rPr>
              <a:t>Year </a:t>
            </a:r>
            <a:r>
              <a:rPr lang="en-US" sz="2000" cap="none" dirty="0">
                <a:latin typeface="American Typewriter"/>
                <a:cs typeface="American Typewriter"/>
              </a:rPr>
              <a:t>Company Founded: 1927</a:t>
            </a:r>
            <a:br>
              <a:rPr lang="en-US" sz="2000" cap="none" dirty="0">
                <a:latin typeface="American Typewriter"/>
                <a:cs typeface="American Typewriter"/>
              </a:rPr>
            </a:br>
            <a:r>
              <a:rPr lang="en-US" sz="2000" cap="none" dirty="0">
                <a:latin typeface="American Typewriter"/>
                <a:cs typeface="American Typewriter"/>
              </a:rPr>
              <a:t/>
            </a:r>
            <a:br>
              <a:rPr lang="en-US" sz="2000" cap="none" dirty="0">
                <a:latin typeface="American Typewriter"/>
                <a:cs typeface="American Typewriter"/>
              </a:rPr>
            </a:br>
            <a:r>
              <a:rPr lang="en-US" sz="2000" cap="none" dirty="0">
                <a:latin typeface="American Typewriter"/>
                <a:cs typeface="American Typewriter"/>
              </a:rPr>
              <a:t>Year Logo Introduced: 1946</a:t>
            </a:r>
            <a:br>
              <a:rPr lang="en-US" sz="2000" cap="none" dirty="0">
                <a:latin typeface="American Typewriter"/>
                <a:cs typeface="American Typewriter"/>
              </a:rPr>
            </a:br>
            <a:r>
              <a:rPr lang="en-US" sz="2000" cap="none" dirty="0">
                <a:latin typeface="American Typewriter"/>
                <a:cs typeface="American Typewriter"/>
              </a:rPr>
              <a:t/>
            </a:r>
            <a:br>
              <a:rPr lang="en-US" sz="2000" cap="none" dirty="0">
                <a:latin typeface="American Typewriter"/>
                <a:cs typeface="American Typewriter"/>
              </a:rPr>
            </a:br>
            <a:r>
              <a:rPr lang="en-US" sz="2000" cap="none" dirty="0">
                <a:latin typeface="American Typewriter"/>
                <a:cs typeface="American Typewriter"/>
              </a:rPr>
              <a:t>Logo Designer: Fran </a:t>
            </a:r>
            <a:r>
              <a:rPr lang="en-US" sz="2000" cap="none" dirty="0" err="1">
                <a:latin typeface="American Typewriter"/>
                <a:cs typeface="American Typewriter"/>
              </a:rPr>
              <a:t>Gianninoto</a:t>
            </a:r>
            <a:r>
              <a:rPr lang="en-US" sz="2000" cap="none" dirty="0">
                <a:latin typeface="American Typewriter"/>
                <a:cs typeface="American Typewriter"/>
              </a:rPr>
              <a:t> &amp; Associates (1969</a:t>
            </a:r>
            <a:r>
              <a:rPr lang="en-US" sz="2000" cap="none" dirty="0" smtClean="0">
                <a:latin typeface="American Typewriter"/>
                <a:cs typeface="American Typewriter"/>
              </a:rPr>
              <a:t>)</a:t>
            </a:r>
            <a:br>
              <a:rPr lang="en-US" sz="2000" cap="none" dirty="0" smtClean="0">
                <a:latin typeface="American Typewriter"/>
                <a:cs typeface="American Typewriter"/>
              </a:rPr>
            </a:br>
            <a:r>
              <a:rPr lang="en-US" sz="2000" cap="none" dirty="0">
                <a:latin typeface="American Typewriter"/>
                <a:cs typeface="American Typewriter"/>
              </a:rPr>
              <a:t/>
            </a:r>
            <a:br>
              <a:rPr lang="en-US" sz="2000" cap="none" dirty="0">
                <a:latin typeface="American Typewriter"/>
                <a:cs typeface="American Typewriter"/>
              </a:rPr>
            </a:br>
            <a:r>
              <a:rPr lang="en-US" sz="1400" cap="none" dirty="0">
                <a:latin typeface="American Typewriter"/>
                <a:cs typeface="American Typewriter"/>
              </a:rPr>
              <a:t/>
            </a:r>
            <a:br>
              <a:rPr lang="en-US" sz="1400" cap="none" dirty="0">
                <a:latin typeface="American Typewriter"/>
                <a:cs typeface="American Typewriter"/>
              </a:rPr>
            </a:br>
            <a:r>
              <a:rPr lang="en-US" sz="1400" cap="none" dirty="0">
                <a:latin typeface="American Typewriter"/>
                <a:cs typeface="American Typewriter"/>
              </a:rPr>
              <a:t>The company was started pre-depression by John Jefferson Green when he started selling bread, milk, and eggs out of the ice houses of the Southland Ice Company. He eventually bought the Southland Ice Company and continued operations, despite going bankrupt during the depression. In 1946, as part of the post-war effort, the stores' names were changed to 7-Eleven, and the logo became the company name written a cup inside of a green circle. This design was used until 1970, when it was modernized to become the logo we see today.</a:t>
            </a:r>
          </a:p>
        </p:txBody>
      </p:sp>
    </p:spTree>
    <p:extLst>
      <p:ext uri="{BB962C8B-B14F-4D97-AF65-F5344CB8AC3E}">
        <p14:creationId xmlns:p14="http://schemas.microsoft.com/office/powerpoint/2010/main" val="291347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6dpuxwrx4oykkd6orw.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400" y="479268"/>
            <a:ext cx="7874000" cy="5080000"/>
          </a:xfrm>
          <a:prstGeom prst="rect">
            <a:avLst/>
          </a:prstGeom>
        </p:spPr>
      </p:pic>
    </p:spTree>
    <p:extLst>
      <p:ext uri="{BB962C8B-B14F-4D97-AF65-F5344CB8AC3E}">
        <p14:creationId xmlns:p14="http://schemas.microsoft.com/office/powerpoint/2010/main" val="3686271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19200" y="5487599"/>
            <a:ext cx="6400800" cy="762266"/>
          </a:xfrm>
        </p:spPr>
        <p:txBody>
          <a:bodyPr>
            <a:normAutofit/>
          </a:bodyPr>
          <a:lstStyle/>
          <a:p>
            <a:r>
              <a:rPr lang="en-US" sz="2000" dirty="0" smtClean="0">
                <a:latin typeface="Helvetica"/>
                <a:cs typeface="Helvetica"/>
              </a:rPr>
              <a:t>YES</a:t>
            </a:r>
            <a:endParaRPr lang="en-US" sz="2000" dirty="0">
              <a:latin typeface="Helvetica"/>
              <a:cs typeface="Helvetica"/>
            </a:endParaRPr>
          </a:p>
        </p:txBody>
      </p:sp>
      <p:sp>
        <p:nvSpPr>
          <p:cNvPr id="3" name="Title 2"/>
          <p:cNvSpPr>
            <a:spLocks noGrp="1"/>
          </p:cNvSpPr>
          <p:nvPr>
            <p:ph type="ctrTitle"/>
          </p:nvPr>
        </p:nvSpPr>
        <p:spPr>
          <a:xfrm>
            <a:off x="685800" y="419358"/>
            <a:ext cx="7772400" cy="4792661"/>
          </a:xfrm>
        </p:spPr>
        <p:txBody>
          <a:bodyPr/>
          <a:lstStyle/>
          <a:p>
            <a:r>
              <a:rPr lang="en-US" sz="2000" cap="none" dirty="0" smtClean="0">
                <a:latin typeface="American Typewriter"/>
                <a:cs typeface="American Typewriter"/>
              </a:rPr>
              <a:t>Little Trees</a:t>
            </a:r>
            <a:br>
              <a:rPr lang="en-US" sz="2000" cap="none" dirty="0" smtClean="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smtClean="0">
                <a:latin typeface="American Typewriter"/>
                <a:cs typeface="American Typewriter"/>
              </a:rPr>
              <a:t>Year Invented: 1952</a:t>
            </a:r>
            <a:br>
              <a:rPr lang="en-US" sz="2000" cap="none" dirty="0" smtClean="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smtClean="0">
                <a:latin typeface="American Typewriter"/>
                <a:cs typeface="American Typewriter"/>
              </a:rPr>
              <a:t>Designer: Julius </a:t>
            </a:r>
            <a:r>
              <a:rPr lang="en-US" sz="2000" cap="none" dirty="0" err="1" smtClean="0">
                <a:latin typeface="American Typewriter"/>
                <a:cs typeface="American Typewriter"/>
              </a:rPr>
              <a:t>Samann</a:t>
            </a: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a:latin typeface="American Typewriter"/>
                <a:cs typeface="American Typewriter"/>
              </a:rPr>
              <a:t/>
            </a:r>
            <a:br>
              <a:rPr lang="en-US" sz="2000" cap="none" dirty="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a:latin typeface="American Typewriter"/>
                <a:cs typeface="American Typewriter"/>
              </a:rPr>
              <a:t/>
            </a:r>
            <a:br>
              <a:rPr lang="en-US" sz="2000" cap="none" dirty="0">
                <a:latin typeface="American Typewriter"/>
                <a:cs typeface="American Typewriter"/>
              </a:rPr>
            </a:br>
            <a:r>
              <a:rPr lang="en-US" sz="1400" cap="none" dirty="0">
                <a:latin typeface="American Typewriter"/>
                <a:cs typeface="American Typewriter"/>
              </a:rPr>
              <a:t/>
            </a:r>
            <a:br>
              <a:rPr lang="en-US" sz="1400" cap="none" dirty="0">
                <a:latin typeface="American Typewriter"/>
                <a:cs typeface="American Typewriter"/>
              </a:rPr>
            </a:br>
            <a:r>
              <a:rPr lang="en-US" sz="1400" cap="none" dirty="0" smtClean="0">
                <a:latin typeface="American Typewriter"/>
                <a:cs typeface="American Typewriter"/>
              </a:rPr>
              <a:t>Air fresheners can be found in almost any car these days. The tiny tree shape has become synonymous with "fresh air" (and used cars). Little trees, invented in 1952 by </a:t>
            </a:r>
            <a:r>
              <a:rPr lang="en-US" sz="1400" cap="none" dirty="0" err="1" smtClean="0">
                <a:latin typeface="American Typewriter"/>
                <a:cs typeface="American Typewriter"/>
              </a:rPr>
              <a:t>julius</a:t>
            </a:r>
            <a:r>
              <a:rPr lang="en-US" sz="1400" cap="none" dirty="0" smtClean="0">
                <a:latin typeface="American Typewriter"/>
                <a:cs typeface="American Typewriter"/>
              </a:rPr>
              <a:t> </a:t>
            </a:r>
            <a:r>
              <a:rPr lang="en-US" sz="1400" cap="none" dirty="0" err="1" smtClean="0">
                <a:latin typeface="American Typewriter"/>
                <a:cs typeface="American Typewriter"/>
              </a:rPr>
              <a:t>samann</a:t>
            </a:r>
            <a:r>
              <a:rPr lang="en-US" sz="1400" cap="none" dirty="0" smtClean="0">
                <a:latin typeface="American Typewriter"/>
                <a:cs typeface="American Typewriter"/>
              </a:rPr>
              <a:t>, are the original tree-shaped air freshener. This iconic design has found its way into pop culture and movies like the fisher kind, seven, and repo man.</a:t>
            </a:r>
            <a:endParaRPr lang="en-US" sz="1400" cap="none" dirty="0">
              <a:latin typeface="American Typewriter"/>
              <a:cs typeface="American Typewriter"/>
            </a:endParaRPr>
          </a:p>
        </p:txBody>
      </p:sp>
    </p:spTree>
    <p:extLst>
      <p:ext uri="{BB962C8B-B14F-4D97-AF65-F5344CB8AC3E}">
        <p14:creationId xmlns:p14="http://schemas.microsoft.com/office/powerpoint/2010/main" val="2414359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zjlgvcdceehcs0etal9j.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919" y="347579"/>
            <a:ext cx="7874000" cy="5080000"/>
          </a:xfrm>
          <a:prstGeom prst="rect">
            <a:avLst/>
          </a:prstGeom>
        </p:spPr>
      </p:pic>
    </p:spTree>
    <p:extLst>
      <p:ext uri="{BB962C8B-B14F-4D97-AF65-F5344CB8AC3E}">
        <p14:creationId xmlns:p14="http://schemas.microsoft.com/office/powerpoint/2010/main" val="917314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19200" y="5487599"/>
            <a:ext cx="6400800" cy="762266"/>
          </a:xfrm>
        </p:spPr>
        <p:txBody>
          <a:bodyPr>
            <a:normAutofit/>
          </a:bodyPr>
          <a:lstStyle/>
          <a:p>
            <a:r>
              <a:rPr lang="en-US" sz="2000" dirty="0" smtClean="0">
                <a:latin typeface="Helvetica"/>
                <a:cs typeface="Helvetica"/>
              </a:rPr>
              <a:t>YES</a:t>
            </a:r>
            <a:endParaRPr lang="en-US" sz="2000" dirty="0">
              <a:latin typeface="Helvetica"/>
              <a:cs typeface="Helvetica"/>
            </a:endParaRPr>
          </a:p>
        </p:txBody>
      </p:sp>
      <p:sp>
        <p:nvSpPr>
          <p:cNvPr id="3" name="Title 2"/>
          <p:cNvSpPr>
            <a:spLocks noGrp="1"/>
          </p:cNvSpPr>
          <p:nvPr>
            <p:ph type="ctrTitle"/>
          </p:nvPr>
        </p:nvSpPr>
        <p:spPr>
          <a:xfrm>
            <a:off x="685800" y="419358"/>
            <a:ext cx="7772400" cy="4792661"/>
          </a:xfrm>
        </p:spPr>
        <p:txBody>
          <a:bodyPr/>
          <a:lstStyle/>
          <a:p>
            <a:r>
              <a:rPr lang="en-US" sz="2000" cap="none" dirty="0" smtClean="0">
                <a:latin typeface="American Typewriter"/>
                <a:cs typeface="American Typewriter"/>
              </a:rPr>
              <a:t>Post-it Note</a:t>
            </a:r>
            <a:br>
              <a:rPr lang="en-US" sz="2000" cap="none" dirty="0" smtClean="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smtClean="0">
                <a:latin typeface="American Typewriter"/>
                <a:cs typeface="American Typewriter"/>
              </a:rPr>
              <a:t>Year Invented: 1968</a:t>
            </a:r>
            <a:br>
              <a:rPr lang="en-US" sz="2000" cap="none" dirty="0" smtClean="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smtClean="0">
                <a:latin typeface="American Typewriter"/>
                <a:cs typeface="American Typewriter"/>
              </a:rPr>
              <a:t>Designer: Art Fry/Spencer Silver</a:t>
            </a:r>
            <a:br>
              <a:rPr lang="en-US" sz="2000" cap="none" dirty="0" smtClean="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a:latin typeface="American Typewriter"/>
                <a:cs typeface="American Typewriter"/>
              </a:rPr>
              <a:t/>
            </a:r>
            <a:br>
              <a:rPr lang="en-US" sz="2000" cap="none" dirty="0">
                <a:latin typeface="American Typewriter"/>
                <a:cs typeface="American Typewriter"/>
              </a:rPr>
            </a:br>
            <a:r>
              <a:rPr lang="en-US" sz="1400" cap="none" dirty="0">
                <a:latin typeface="American Typewriter"/>
                <a:cs typeface="American Typewriter"/>
              </a:rPr>
              <a:t/>
            </a:r>
            <a:br>
              <a:rPr lang="en-US" sz="1400" cap="none" dirty="0">
                <a:latin typeface="American Typewriter"/>
                <a:cs typeface="American Typewriter"/>
              </a:rPr>
            </a:br>
            <a:r>
              <a:rPr lang="en-US" sz="1400" cap="none" dirty="0" smtClean="0">
                <a:latin typeface="American Typewriter"/>
                <a:cs typeface="American Typewriter"/>
              </a:rPr>
              <a:t>While attempting to develop a super-strong adhesive, dr. Spenser silver accidently created something that was pretty much the complete opposite—an adhesive that could be applied, removed, and applied again, without damage to the object it was applied to. He attempted to market the "low tack" adhesive to 3M to no avail. In 1974, art fry overheard silver talking about his invention and quickly realized a use for the tack; he applied it to paper and created the post-it note.</a:t>
            </a:r>
            <a:endParaRPr lang="en-US" sz="1400" cap="none" dirty="0">
              <a:latin typeface="American Typewriter"/>
              <a:cs typeface="American Typewriter"/>
            </a:endParaRPr>
          </a:p>
        </p:txBody>
      </p:sp>
    </p:spTree>
    <p:extLst>
      <p:ext uri="{BB962C8B-B14F-4D97-AF65-F5344CB8AC3E}">
        <p14:creationId xmlns:p14="http://schemas.microsoft.com/office/powerpoint/2010/main" val="263878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74z3elkwngklg9xpqie.jpg"/>
          <p:cNvPicPr>
            <a:picLocks noGrp="1" noChangeAspect="1"/>
          </p:cNvPicPr>
          <p:nvPr>
            <p:ph sz="quarter" idx="13"/>
          </p:nvPr>
        </p:nvPicPr>
        <p:blipFill rotWithShape="1">
          <a:blip r:embed="rId2">
            <a:extLst>
              <a:ext uri="{28A0092B-C50C-407E-A947-70E740481C1C}">
                <a14:useLocalDpi xmlns:a14="http://schemas.microsoft.com/office/drawing/2010/main" val="0"/>
              </a:ext>
            </a:extLst>
          </a:blip>
          <a:srcRect t="23" b="-88"/>
          <a:stretch/>
        </p:blipFill>
        <p:spPr>
          <a:xfrm>
            <a:off x="609600" y="383412"/>
            <a:ext cx="7924800" cy="5116167"/>
          </a:xfrm>
        </p:spPr>
      </p:pic>
    </p:spTree>
    <p:extLst>
      <p:ext uri="{BB962C8B-B14F-4D97-AF65-F5344CB8AC3E}">
        <p14:creationId xmlns:p14="http://schemas.microsoft.com/office/powerpoint/2010/main" val="10483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219200" y="5487599"/>
            <a:ext cx="6400800" cy="762266"/>
          </a:xfrm>
        </p:spPr>
        <p:txBody>
          <a:bodyPr>
            <a:normAutofit/>
          </a:bodyPr>
          <a:lstStyle/>
          <a:p>
            <a:r>
              <a:rPr lang="en-US" sz="2000" dirty="0" smtClean="0">
                <a:latin typeface="Helvetica"/>
                <a:cs typeface="Helvetica"/>
              </a:rPr>
              <a:t>YES</a:t>
            </a:r>
            <a:endParaRPr lang="en-US" sz="2000" dirty="0">
              <a:latin typeface="Helvetica"/>
              <a:cs typeface="Helvetica"/>
            </a:endParaRPr>
          </a:p>
        </p:txBody>
      </p:sp>
      <p:sp>
        <p:nvSpPr>
          <p:cNvPr id="3" name="Title 2"/>
          <p:cNvSpPr>
            <a:spLocks noGrp="1"/>
          </p:cNvSpPr>
          <p:nvPr>
            <p:ph type="ctrTitle"/>
          </p:nvPr>
        </p:nvSpPr>
        <p:spPr>
          <a:xfrm>
            <a:off x="685800" y="419359"/>
            <a:ext cx="7772400" cy="4684826"/>
          </a:xfrm>
        </p:spPr>
        <p:txBody>
          <a:bodyPr/>
          <a:lstStyle/>
          <a:p>
            <a:r>
              <a:rPr lang="en-US" sz="2000" cap="none" dirty="0" smtClean="0">
                <a:latin typeface="American Typewriter"/>
                <a:cs typeface="American Typewriter"/>
              </a:rPr>
              <a:t>Le </a:t>
            </a:r>
            <a:r>
              <a:rPr lang="en-US" sz="2000" cap="none" dirty="0" err="1" smtClean="0">
                <a:latin typeface="American Typewriter"/>
                <a:cs typeface="American Typewriter"/>
              </a:rPr>
              <a:t>Creuset</a:t>
            </a:r>
            <a:r>
              <a:rPr lang="en-US" sz="2000" cap="none" dirty="0" smtClean="0">
                <a:latin typeface="American Typewriter"/>
                <a:cs typeface="American Typewriter"/>
              </a:rPr>
              <a:t> French Oven</a:t>
            </a:r>
            <a:br>
              <a:rPr lang="en-US" sz="2000" cap="none" dirty="0" smtClean="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smtClean="0">
                <a:latin typeface="American Typewriter"/>
                <a:cs typeface="American Typewriter"/>
              </a:rPr>
              <a:t>Year Invented: 1925</a:t>
            </a:r>
            <a:br>
              <a:rPr lang="en-US" sz="2000" cap="none" dirty="0" smtClean="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smtClean="0">
                <a:latin typeface="American Typewriter"/>
                <a:cs typeface="American Typewriter"/>
              </a:rPr>
              <a:t>Designer: Armand </a:t>
            </a:r>
            <a:r>
              <a:rPr lang="en-US" sz="2000" cap="none" dirty="0" err="1" smtClean="0">
                <a:latin typeface="American Typewriter"/>
                <a:cs typeface="American Typewriter"/>
              </a:rPr>
              <a:t>Desaegher</a:t>
            </a:r>
            <a:r>
              <a:rPr lang="en-US" sz="2000" cap="none" dirty="0" smtClean="0">
                <a:latin typeface="American Typewriter"/>
                <a:cs typeface="American Typewriter"/>
              </a:rPr>
              <a:t> And Octave </a:t>
            </a:r>
            <a:r>
              <a:rPr lang="en-US" sz="2000" cap="none" dirty="0" err="1" smtClean="0">
                <a:latin typeface="American Typewriter"/>
                <a:cs typeface="American Typewriter"/>
              </a:rPr>
              <a:t>Aubecq</a:t>
            </a: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a:latin typeface="American Typewriter"/>
                <a:cs typeface="American Typewriter"/>
              </a:rPr>
              <a:t/>
            </a:r>
            <a:br>
              <a:rPr lang="en-US" sz="2000" cap="none" dirty="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2000" cap="none" dirty="0" smtClean="0">
                <a:latin typeface="American Typewriter"/>
                <a:cs typeface="American Typewriter"/>
              </a:rPr>
              <a:t/>
            </a:r>
            <a:br>
              <a:rPr lang="en-US" sz="2000" cap="none" dirty="0" smtClean="0">
                <a:latin typeface="American Typewriter"/>
                <a:cs typeface="American Typewriter"/>
              </a:rPr>
            </a:br>
            <a:r>
              <a:rPr lang="en-US" sz="1400" cap="none" dirty="0" smtClean="0">
                <a:latin typeface="American Typewriter"/>
                <a:cs typeface="American Typewriter"/>
              </a:rPr>
              <a:t/>
            </a:r>
            <a:br>
              <a:rPr lang="en-US" sz="1400" cap="none" dirty="0" smtClean="0">
                <a:latin typeface="American Typewriter"/>
                <a:cs typeface="American Typewriter"/>
              </a:rPr>
            </a:br>
            <a:r>
              <a:rPr lang="en-US" sz="1400" cap="none" dirty="0" smtClean="0">
                <a:latin typeface="American Typewriter"/>
                <a:cs typeface="American Typewriter"/>
              </a:rPr>
              <a:t>Le </a:t>
            </a:r>
            <a:r>
              <a:rPr lang="en-US" sz="1400" cap="none" dirty="0" err="1" smtClean="0">
                <a:latin typeface="American Typewriter"/>
                <a:cs typeface="American Typewriter"/>
              </a:rPr>
              <a:t>creuset</a:t>
            </a:r>
            <a:r>
              <a:rPr lang="en-US" sz="1400" cap="none" dirty="0" smtClean="0">
                <a:latin typeface="American Typewriter"/>
                <a:cs typeface="American Typewriter"/>
              </a:rPr>
              <a:t> was founded in the </a:t>
            </a:r>
            <a:r>
              <a:rPr lang="en-US" sz="1400" cap="none" dirty="0" err="1" smtClean="0">
                <a:latin typeface="American Typewriter"/>
                <a:cs typeface="American Typewriter"/>
              </a:rPr>
              <a:t>french</a:t>
            </a:r>
            <a:r>
              <a:rPr lang="en-US" sz="1400" cap="none" dirty="0" smtClean="0">
                <a:latin typeface="American Typewriter"/>
                <a:cs typeface="American Typewriter"/>
              </a:rPr>
              <a:t> town of </a:t>
            </a:r>
            <a:r>
              <a:rPr lang="en-US" sz="1400" cap="none" dirty="0" err="1" smtClean="0">
                <a:latin typeface="American Typewriter"/>
                <a:cs typeface="American Typewriter"/>
              </a:rPr>
              <a:t>fresnay</a:t>
            </a:r>
            <a:r>
              <a:rPr lang="en-US" sz="1400" cap="none" dirty="0" smtClean="0">
                <a:latin typeface="American Typewriter"/>
                <a:cs typeface="American Typewriter"/>
              </a:rPr>
              <a:t>-le-grand, </a:t>
            </a:r>
            <a:r>
              <a:rPr lang="en-US" sz="1400" cap="none" dirty="0" err="1" smtClean="0">
                <a:latin typeface="American Typewriter"/>
                <a:cs typeface="American Typewriter"/>
              </a:rPr>
              <a:t>aisne</a:t>
            </a:r>
            <a:r>
              <a:rPr lang="en-US" sz="1400" cap="none" dirty="0" smtClean="0">
                <a:latin typeface="American Typewriter"/>
                <a:cs typeface="American Typewriter"/>
              </a:rPr>
              <a:t>, </a:t>
            </a:r>
            <a:r>
              <a:rPr lang="en-US" sz="1400" cap="none" dirty="0" err="1" smtClean="0">
                <a:latin typeface="American Typewriter"/>
                <a:cs typeface="American Typewriter"/>
              </a:rPr>
              <a:t>picardy</a:t>
            </a:r>
            <a:r>
              <a:rPr lang="en-US" sz="1400" cap="none" dirty="0" smtClean="0">
                <a:latin typeface="American Typewriter"/>
                <a:cs typeface="American Typewriter"/>
              </a:rPr>
              <a:t> by </a:t>
            </a:r>
            <a:r>
              <a:rPr lang="en-US" sz="1400" cap="none" dirty="0" err="1" smtClean="0">
                <a:latin typeface="American Typewriter"/>
                <a:cs typeface="American Typewriter"/>
              </a:rPr>
              <a:t>armand</a:t>
            </a:r>
            <a:r>
              <a:rPr lang="en-US" sz="1400" cap="none" dirty="0" smtClean="0">
                <a:latin typeface="American Typewriter"/>
                <a:cs typeface="American Typewriter"/>
              </a:rPr>
              <a:t> </a:t>
            </a:r>
            <a:r>
              <a:rPr lang="en-US" sz="1400" cap="none" dirty="0" err="1" smtClean="0">
                <a:latin typeface="American Typewriter"/>
                <a:cs typeface="American Typewriter"/>
              </a:rPr>
              <a:t>desaegher</a:t>
            </a:r>
            <a:r>
              <a:rPr lang="en-US" sz="1400" cap="none" dirty="0" smtClean="0">
                <a:latin typeface="American Typewriter"/>
                <a:cs typeface="American Typewriter"/>
              </a:rPr>
              <a:t> and octave </a:t>
            </a:r>
            <a:r>
              <a:rPr lang="en-US" sz="1400" cap="none" dirty="0" err="1" smtClean="0">
                <a:latin typeface="American Typewriter"/>
                <a:cs typeface="American Typewriter"/>
              </a:rPr>
              <a:t>aubecq</a:t>
            </a:r>
            <a:r>
              <a:rPr lang="en-US" sz="1400" cap="none" dirty="0" smtClean="0">
                <a:latin typeface="American Typewriter"/>
                <a:cs typeface="American Typewriter"/>
              </a:rPr>
              <a:t>. </a:t>
            </a:r>
            <a:r>
              <a:rPr lang="en-US" sz="1400" cap="none" dirty="0" err="1" smtClean="0">
                <a:latin typeface="American Typewriter"/>
                <a:cs typeface="American Typewriter"/>
              </a:rPr>
              <a:t>Desaegher</a:t>
            </a:r>
            <a:r>
              <a:rPr lang="en-US" sz="1400" cap="none" dirty="0" smtClean="0">
                <a:latin typeface="American Typewriter"/>
                <a:cs typeface="American Typewriter"/>
              </a:rPr>
              <a:t> (A caster) and </a:t>
            </a:r>
            <a:r>
              <a:rPr lang="en-US" sz="1400" cap="none" dirty="0" err="1" smtClean="0">
                <a:latin typeface="American Typewriter"/>
                <a:cs typeface="American Typewriter"/>
              </a:rPr>
              <a:t>aubecq</a:t>
            </a:r>
            <a:r>
              <a:rPr lang="en-US" sz="1400" cap="none" dirty="0" smtClean="0">
                <a:latin typeface="American Typewriter"/>
                <a:cs typeface="American Typewriter"/>
              </a:rPr>
              <a:t> (an enamel specialist), created the </a:t>
            </a:r>
            <a:r>
              <a:rPr lang="en-US" sz="1400" cap="none" dirty="0" err="1" smtClean="0">
                <a:latin typeface="American Typewriter"/>
                <a:cs typeface="American Typewriter"/>
              </a:rPr>
              <a:t>french</a:t>
            </a:r>
            <a:r>
              <a:rPr lang="en-US" sz="1400" cap="none" dirty="0" smtClean="0">
                <a:latin typeface="American Typewriter"/>
                <a:cs typeface="American Typewriter"/>
              </a:rPr>
              <a:t> oven as their first product, which is still their most famous item and one your mother (or you) probably own to make casseroles.</a:t>
            </a:r>
            <a:endParaRPr lang="en-US" sz="1400" cap="none" dirty="0">
              <a:latin typeface="American Typewriter"/>
              <a:cs typeface="American Typewriter"/>
            </a:endParaRPr>
          </a:p>
        </p:txBody>
      </p:sp>
    </p:spTree>
    <p:extLst>
      <p:ext uri="{BB962C8B-B14F-4D97-AF65-F5344CB8AC3E}">
        <p14:creationId xmlns:p14="http://schemas.microsoft.com/office/powerpoint/2010/main" val="723567059"/>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54</TotalTime>
  <Words>61</Words>
  <Application>Microsoft Macintosh PowerPoint</Application>
  <PresentationFormat>On-screen Show (4:3)</PresentationFormat>
  <Paragraphs>27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Horizon</vt:lpstr>
      <vt:lpstr>Is this design?</vt:lpstr>
      <vt:lpstr>PowerPoint Presentation</vt:lpstr>
      <vt:lpstr>7-Eleven  Year Company Founded: 1927  Year Logo Introduced: 1946  Logo Designer: Fran Gianninoto &amp; Associates (1969)   The company was started pre-depression by John Jefferson Green when he started selling bread, milk, and eggs out of the ice houses of the Southland Ice Company. He eventually bought the Southland Ice Company and continued operations, despite going bankrupt during the depression. In 1946, as part of the post-war effort, the stores' names were changed to 7-Eleven, and the logo became the company name written a cup inside of a green circle. This design was used until 1970, when it was modernized to become the logo we see today.</vt:lpstr>
      <vt:lpstr>PowerPoint Presentation</vt:lpstr>
      <vt:lpstr>Little Trees  Year Invented: 1952  Designer: Julius Samann     Air fresheners can be found in almost any car these days. The tiny tree shape has become synonymous with "fresh air" (and used cars). Little trees, invented in 1952 by julius samann, are the original tree-shaped air freshener. This iconic design has found its way into pop culture and movies like the fisher kind, seven, and repo man.</vt:lpstr>
      <vt:lpstr>PowerPoint Presentation</vt:lpstr>
      <vt:lpstr>Post-it Note  Year Invented: 1968  Designer: Art Fry/Spencer Silver    While attempting to develop a super-strong adhesive, dr. Spenser silver accidently created something that was pretty much the complete opposite—an adhesive that could be applied, removed, and applied again, without damage to the object it was applied to. He attempted to market the "low tack" adhesive to 3M to no avail. In 1974, art fry overheard silver talking about his invention and quickly realized a use for the tack; he applied it to paper and created the post-it note.</vt:lpstr>
      <vt:lpstr>PowerPoint Presentation</vt:lpstr>
      <vt:lpstr>Le Creuset French Oven  Year Invented: 1925  Designer: Armand Desaegher And Octave Aubecq      Le creuset was founded in the french town of fresnay-le-grand, aisne, picardy by armand desaegher and octave aubecq. Desaegher (A caster) and aubecq (an enamel specialist), created the french oven as their first product, which is still their most famous item and one your mother (or you) probably own to make casseroles.</vt:lpstr>
      <vt:lpstr>PowerPoint Presentation</vt:lpstr>
      <vt:lpstr>FedEx  Year Company Founded: 1973  Year Logo Introduced: 1973  Logo Designer: Lindon Leader, Landor Associates (1994)    In 1994, the current logo was created. If you look closely at the space between the E and the X, you will notice a small arrow hidden in between, meant to symbolize FedEx's speed and accuracy.</vt:lpstr>
      <vt:lpstr>PowerPoint Presentation</vt:lpstr>
      <vt:lpstr>Red Telephone Box  Year Invented: 1920  Designer: Sir Giles Gilbert Scott   The red telephone boxes found scattered around the UK and occupied territories have become an iconic symbol of England. The first standard telephone kiosk was introduced in 1920. Because of widespread dissatisfaction with the original design, the London metropolitan borough joint standing committee organized a competition to find a more appealing design. Sir Giles Gilbert Scott won the competition, and the post office chose to produce it in steel and paint it red.</vt:lpstr>
      <vt:lpstr>PowerPoint Presentation</vt:lpstr>
      <vt:lpstr>JanSport Backpack  Year Invented: 1967  Designer: Murray Pletz, Skip Yowell, and Jan Lewis   JanSport came to be through a backpack design competition. An aluminum company sponsored the competition to solicit new backpack designs. Murray Pletz won the competition; with his winnings, he started a new company with his cousin, Skip Yowell, and his girlfriend, Jan Lewis (the namesake of the company). During the '70s, after the company was under new ownership, they started marketing their backpacks more heavily to schools and colleges, and by the 1990s, JanSport was the supplier for almost 30% of backpacks in the U.S.</vt:lpstr>
      <vt:lpstr>PowerPoint Presentation</vt:lpstr>
      <vt:lpstr>UPS  Year Company Founded: 1907  Year Logo Introduced: 1919  Logo Designer: Paul Rand (1961)   The first UPS "shield" logo was created in 1916 when founder Jim Casey merged the company with a local rival delivery service, and the shield shape stuck (it is still being used today), with the exception of a few font and design changes. UPS' second logo, introduced in 1937, was the first logo that had the letters "UPS" on it, and in 1961, Paul Rand designed the third UPS logo which featured a bow-tied package above the shield. In 2003, UPS switched to a glossy brown version of logo with the company name contained within the shield.</vt:lpstr>
      <vt:lpstr>PowerPoint Presentation</vt:lpstr>
      <vt:lpstr>Converse Sneakers  Year Invented: 1892  Designer: U.S. Rubber Company   The sneaker we are familiar with today stems from the U.S. Rubber Company's design for Keds shoes. These rubber-soled, canvas-topped shoes were mass-produced until 1917. That same year, Marguis Converse produced the first shoe made for basketball, the Converse All Star. In 1923, Chuck Taylor, an Indiana basketball player, endorsed the shoe and the name was changed to Chuck Taylor All-Stars.</vt:lpstr>
      <vt:lpstr>PowerPoint Presentation</vt:lpstr>
      <vt:lpstr>Ford  Year Company Founded: 1903  Year Logo Introduced: 1903  Logo Designer: Childe Harold Wills (1907)   Ford Motor company was actually Henry Ford's third automobile company. The first went bankrupt, and he left the second, which went on to become Cadillac. The original logo for the Ford Motor Co. was an embellished circle with the location and name of the company. It was changed to the famous blue oval in 1927 with the release of the Model A.</vt:lpstr>
      <vt:lpstr>PowerPoint Presentation</vt:lpstr>
      <vt:lpstr>Glass Coca-Cola Bottle  Year Invented: 1916  Designer: Root Glass Co.   Coca-Cola wanted to create a bottle that could be easily identified by shape alone, so in 1916, Root Glass company designed the 6.5 ounce bottle, inspired by the gourd-shaped coca pod.</vt:lpstr>
      <vt:lpstr>PowerPoint Presentation</vt:lpstr>
      <vt:lpstr>Pyrex Measuring Cup  Year Invented: 1915  Designer: Corning Class Works     75% percent of American homes have some kind of Pyrex in their cupboards—either baking dishes, measuring cups, or other items from the line. Pyrex, invented by upstate </vt:lpstr>
    </vt:vector>
  </TitlesOfParts>
  <Company>Jenn Bible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this design?</dc:title>
  <dc:creator>Jennifer Bible</dc:creator>
  <cp:lastModifiedBy>Jennifer Bible</cp:lastModifiedBy>
  <cp:revision>5</cp:revision>
  <dcterms:created xsi:type="dcterms:W3CDTF">2017-08-02T23:22:40Z</dcterms:created>
  <dcterms:modified xsi:type="dcterms:W3CDTF">2017-08-03T00:17:04Z</dcterms:modified>
</cp:coreProperties>
</file>